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comments/comment8.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comments/comment9.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0.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1.xml" ContentType="application/vnd.openxmlformats-officedocument.presentationml.comments+xml"/>
  <Override PartName="/ppt/notesSlides/notesSlide2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omments/comment12.xml" ContentType="application/vnd.openxmlformats-officedocument.presentationml.comments+xml"/>
  <Override PartName="/ppt/notesSlides/notesSlide27.xml" ContentType="application/vnd.openxmlformats-officedocument.presentationml.notesSlide+xml"/>
  <Override PartName="/ppt/comments/comment13.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4.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6"/>
  </p:notesMasterIdLst>
  <p:sldIdLst>
    <p:sldId id="293" r:id="rId2"/>
    <p:sldId id="302" r:id="rId3"/>
    <p:sldId id="257" r:id="rId4"/>
    <p:sldId id="283" r:id="rId5"/>
    <p:sldId id="258" r:id="rId6"/>
    <p:sldId id="284" r:id="rId7"/>
    <p:sldId id="275" r:id="rId8"/>
    <p:sldId id="260" r:id="rId9"/>
    <p:sldId id="277" r:id="rId10"/>
    <p:sldId id="298" r:id="rId11"/>
    <p:sldId id="262" r:id="rId12"/>
    <p:sldId id="263" r:id="rId13"/>
    <p:sldId id="278" r:id="rId14"/>
    <p:sldId id="261" r:id="rId15"/>
    <p:sldId id="303" r:id="rId16"/>
    <p:sldId id="268" r:id="rId17"/>
    <p:sldId id="285" r:id="rId18"/>
    <p:sldId id="269" r:id="rId19"/>
    <p:sldId id="300" r:id="rId20"/>
    <p:sldId id="311" r:id="rId21"/>
    <p:sldId id="312" r:id="rId22"/>
    <p:sldId id="304" r:id="rId23"/>
    <p:sldId id="264" r:id="rId24"/>
    <p:sldId id="286" r:id="rId25"/>
    <p:sldId id="299" r:id="rId26"/>
    <p:sldId id="267" r:id="rId27"/>
    <p:sldId id="265" r:id="rId28"/>
    <p:sldId id="295" r:id="rId29"/>
    <p:sldId id="281" r:id="rId30"/>
    <p:sldId id="272" r:id="rId31"/>
    <p:sldId id="270" r:id="rId32"/>
    <p:sldId id="273" r:id="rId33"/>
    <p:sldId id="305" r:id="rId34"/>
    <p:sldId id="307" r:id="rId35"/>
    <p:sldId id="274" r:id="rId36"/>
    <p:sldId id="306" r:id="rId37"/>
    <p:sldId id="287" r:id="rId38"/>
    <p:sldId id="288" r:id="rId39"/>
    <p:sldId id="289" r:id="rId40"/>
    <p:sldId id="290" r:id="rId41"/>
    <p:sldId id="291" r:id="rId42"/>
    <p:sldId id="296" r:id="rId43"/>
    <p:sldId id="266" r:id="rId44"/>
    <p:sldId id="301" r:id="rId45"/>
  </p:sldIdLst>
  <p:sldSz cx="9144000" cy="7772400"/>
  <p:notesSz cx="6858000" cy="9144000"/>
  <p:embeddedFontLst>
    <p:embeddedFont>
      <p:font typeface="Calibri" panose="020F0502020204030204" pitchFamily="34" charset="0"/>
      <p:regular r:id="rId47"/>
      <p:bold r:id="rId48"/>
      <p:italic r:id="rId49"/>
      <p:boldItalic r:id="rId50"/>
    </p:embeddedFont>
    <p:embeddedFont>
      <p:font typeface="Cambria" panose="02040503050406030204" pitchFamily="18" charset="0"/>
      <p:regular r:id="rId51"/>
      <p:bold r:id="rId52"/>
      <p:italic r:id="rId53"/>
      <p:boldItalic r:id="rId54"/>
    </p:embeddedFont>
    <p:embeddedFont>
      <p:font typeface="Candara" panose="020E0502030303020204" pitchFamily="34" charset="0"/>
      <p:regular r:id="rId55"/>
      <p:bold r:id="rId56"/>
      <p:italic r:id="rId57"/>
      <p:boldItalic r:id="rId58"/>
    </p:embeddedFont>
    <p:embeddedFont>
      <p:font typeface="Corbel" panose="020B0503020204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guide id="3" orient="horz"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Kopple" initials="EK"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A1E6B9-79C0-4B38-8260-E8EF84518F3D}">
  <a:tblStyle styleId="{67A1E6B9-79C0-4B38-8260-E8EF84518F3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3CAC243A-68EB-4A88-8A50-D6D0CC6D527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EEA8306-BFEA-456A-B048-523D4162C06C}"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93401" autoAdjust="0"/>
  </p:normalViewPr>
  <p:slideViewPr>
    <p:cSldViewPr snapToGrid="0">
      <p:cViewPr varScale="1">
        <p:scale>
          <a:sx n="104" d="100"/>
          <a:sy n="104" d="100"/>
        </p:scale>
        <p:origin x="216" y="232"/>
      </p:cViewPr>
      <p:guideLst>
        <p:guide orient="horz" pos="2160"/>
        <p:guide pos="2880"/>
        <p:guide orient="horz" pos="2448"/>
      </p:guideLst>
    </p:cSldViewPr>
  </p:slideViewPr>
  <p:outlineViewPr>
    <p:cViewPr>
      <p:scale>
        <a:sx n="33" d="100"/>
        <a:sy n="33" d="100"/>
      </p:scale>
      <p:origin x="0" y="9468"/>
    </p:cViewPr>
  </p:outlin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wnloads\CSS%20industries%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er\Downloads\CSS%20industries%20(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ownloads\CSS%20industries%20(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Documents\CSS%20industri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Documents\CSS%20industri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ownloads\CSS%20industries%20(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Documents\CSS%20industri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Documents\CSS%20industri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Documents\CSS%20industri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DMIN\Documents\CSS%20industri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DMIN\Documents\CSS%20indust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0"/>
        <c:ser>
          <c:idx val="1"/>
          <c:order val="0"/>
          <c:tx>
            <c:strRef>
              <c:f>'[CSS industries (22).xlsx]Share price'!$E$1</c:f>
              <c:strCache>
                <c:ptCount val="1"/>
                <c:pt idx="0">
                  <c:v>CSS Share price</c:v>
                </c:pt>
              </c:strCache>
            </c:strRef>
          </c:tx>
          <c:marker>
            <c:symbol val="none"/>
          </c:marker>
          <c:cat>
            <c:numRef>
              <c:f>'[CSS industries (22).xlsx]Share price'!$D$2:$D$345</c:f>
              <c:numCache>
                <c:formatCode>dd\-mm\-yy</c:formatCode>
                <c:ptCount val="344"/>
                <c:pt idx="0">
                  <c:v>43040</c:v>
                </c:pt>
                <c:pt idx="1">
                  <c:v>43041</c:v>
                </c:pt>
                <c:pt idx="2">
                  <c:v>43042</c:v>
                </c:pt>
                <c:pt idx="3">
                  <c:v>43045</c:v>
                </c:pt>
                <c:pt idx="4">
                  <c:v>43046</c:v>
                </c:pt>
                <c:pt idx="5">
                  <c:v>43047</c:v>
                </c:pt>
                <c:pt idx="6">
                  <c:v>43048</c:v>
                </c:pt>
                <c:pt idx="7">
                  <c:v>43049</c:v>
                </c:pt>
                <c:pt idx="8">
                  <c:v>43052</c:v>
                </c:pt>
                <c:pt idx="9">
                  <c:v>43053</c:v>
                </c:pt>
                <c:pt idx="10">
                  <c:v>43054</c:v>
                </c:pt>
                <c:pt idx="11">
                  <c:v>43055</c:v>
                </c:pt>
                <c:pt idx="12">
                  <c:v>43056</c:v>
                </c:pt>
                <c:pt idx="13">
                  <c:v>43059</c:v>
                </c:pt>
                <c:pt idx="14">
                  <c:v>43060</c:v>
                </c:pt>
                <c:pt idx="15">
                  <c:v>43061</c:v>
                </c:pt>
                <c:pt idx="16">
                  <c:v>43063</c:v>
                </c:pt>
                <c:pt idx="17">
                  <c:v>43066</c:v>
                </c:pt>
                <c:pt idx="18">
                  <c:v>43067</c:v>
                </c:pt>
                <c:pt idx="19">
                  <c:v>43068</c:v>
                </c:pt>
                <c:pt idx="20">
                  <c:v>43069</c:v>
                </c:pt>
                <c:pt idx="21">
                  <c:v>43070</c:v>
                </c:pt>
                <c:pt idx="22">
                  <c:v>43073</c:v>
                </c:pt>
                <c:pt idx="23">
                  <c:v>43074</c:v>
                </c:pt>
                <c:pt idx="24">
                  <c:v>43075</c:v>
                </c:pt>
                <c:pt idx="25">
                  <c:v>43076</c:v>
                </c:pt>
                <c:pt idx="26">
                  <c:v>43077</c:v>
                </c:pt>
                <c:pt idx="27">
                  <c:v>43080</c:v>
                </c:pt>
                <c:pt idx="28">
                  <c:v>43081</c:v>
                </c:pt>
                <c:pt idx="29">
                  <c:v>43082</c:v>
                </c:pt>
                <c:pt idx="30">
                  <c:v>43083</c:v>
                </c:pt>
                <c:pt idx="31">
                  <c:v>43084</c:v>
                </c:pt>
                <c:pt idx="32">
                  <c:v>43087</c:v>
                </c:pt>
                <c:pt idx="33">
                  <c:v>43088</c:v>
                </c:pt>
                <c:pt idx="34">
                  <c:v>43089</c:v>
                </c:pt>
                <c:pt idx="35">
                  <c:v>43090</c:v>
                </c:pt>
                <c:pt idx="36">
                  <c:v>43091</c:v>
                </c:pt>
                <c:pt idx="37">
                  <c:v>43095</c:v>
                </c:pt>
                <c:pt idx="38">
                  <c:v>43096</c:v>
                </c:pt>
                <c:pt idx="39">
                  <c:v>43097</c:v>
                </c:pt>
                <c:pt idx="40">
                  <c:v>43098</c:v>
                </c:pt>
                <c:pt idx="41">
                  <c:v>43102</c:v>
                </c:pt>
                <c:pt idx="42">
                  <c:v>43103</c:v>
                </c:pt>
                <c:pt idx="43">
                  <c:v>43104</c:v>
                </c:pt>
                <c:pt idx="44">
                  <c:v>43105</c:v>
                </c:pt>
                <c:pt idx="45">
                  <c:v>43108</c:v>
                </c:pt>
                <c:pt idx="46">
                  <c:v>43109</c:v>
                </c:pt>
                <c:pt idx="47">
                  <c:v>43110</c:v>
                </c:pt>
                <c:pt idx="48">
                  <c:v>43111</c:v>
                </c:pt>
                <c:pt idx="49">
                  <c:v>43112</c:v>
                </c:pt>
                <c:pt idx="50">
                  <c:v>43116</c:v>
                </c:pt>
                <c:pt idx="51">
                  <c:v>43117</c:v>
                </c:pt>
                <c:pt idx="52">
                  <c:v>43118</c:v>
                </c:pt>
                <c:pt idx="53">
                  <c:v>43119</c:v>
                </c:pt>
                <c:pt idx="54">
                  <c:v>43122</c:v>
                </c:pt>
                <c:pt idx="55">
                  <c:v>43123</c:v>
                </c:pt>
                <c:pt idx="56">
                  <c:v>43124</c:v>
                </c:pt>
                <c:pt idx="57">
                  <c:v>43125</c:v>
                </c:pt>
                <c:pt idx="58">
                  <c:v>43126</c:v>
                </c:pt>
                <c:pt idx="59">
                  <c:v>43129</c:v>
                </c:pt>
                <c:pt idx="60">
                  <c:v>43130</c:v>
                </c:pt>
                <c:pt idx="61">
                  <c:v>43131</c:v>
                </c:pt>
                <c:pt idx="62">
                  <c:v>43132</c:v>
                </c:pt>
                <c:pt idx="63">
                  <c:v>43133</c:v>
                </c:pt>
                <c:pt idx="64">
                  <c:v>43136</c:v>
                </c:pt>
                <c:pt idx="65">
                  <c:v>43137</c:v>
                </c:pt>
                <c:pt idx="66">
                  <c:v>43138</c:v>
                </c:pt>
                <c:pt idx="67">
                  <c:v>43139</c:v>
                </c:pt>
                <c:pt idx="68">
                  <c:v>43140</c:v>
                </c:pt>
                <c:pt idx="69">
                  <c:v>43143</c:v>
                </c:pt>
                <c:pt idx="70">
                  <c:v>43144</c:v>
                </c:pt>
                <c:pt idx="71">
                  <c:v>43145</c:v>
                </c:pt>
                <c:pt idx="72">
                  <c:v>43146</c:v>
                </c:pt>
                <c:pt idx="73">
                  <c:v>43147</c:v>
                </c:pt>
                <c:pt idx="74">
                  <c:v>43151</c:v>
                </c:pt>
                <c:pt idx="75">
                  <c:v>43152</c:v>
                </c:pt>
                <c:pt idx="76">
                  <c:v>43153</c:v>
                </c:pt>
                <c:pt idx="77">
                  <c:v>43154</c:v>
                </c:pt>
                <c:pt idx="78">
                  <c:v>43157</c:v>
                </c:pt>
                <c:pt idx="79">
                  <c:v>43158</c:v>
                </c:pt>
                <c:pt idx="80">
                  <c:v>43159</c:v>
                </c:pt>
                <c:pt idx="81">
                  <c:v>43160</c:v>
                </c:pt>
                <c:pt idx="82">
                  <c:v>43161</c:v>
                </c:pt>
                <c:pt idx="83">
                  <c:v>43164</c:v>
                </c:pt>
                <c:pt idx="84">
                  <c:v>43165</c:v>
                </c:pt>
                <c:pt idx="85">
                  <c:v>43166</c:v>
                </c:pt>
                <c:pt idx="86">
                  <c:v>43167</c:v>
                </c:pt>
                <c:pt idx="87">
                  <c:v>43168</c:v>
                </c:pt>
                <c:pt idx="88">
                  <c:v>43171</c:v>
                </c:pt>
                <c:pt idx="89">
                  <c:v>43172</c:v>
                </c:pt>
                <c:pt idx="90">
                  <c:v>43173</c:v>
                </c:pt>
                <c:pt idx="91">
                  <c:v>43174</c:v>
                </c:pt>
                <c:pt idx="92">
                  <c:v>43175</c:v>
                </c:pt>
                <c:pt idx="93">
                  <c:v>43178</c:v>
                </c:pt>
                <c:pt idx="94">
                  <c:v>43179</c:v>
                </c:pt>
                <c:pt idx="95">
                  <c:v>43180</c:v>
                </c:pt>
                <c:pt idx="96">
                  <c:v>43181</c:v>
                </c:pt>
                <c:pt idx="97">
                  <c:v>43182</c:v>
                </c:pt>
                <c:pt idx="98">
                  <c:v>43185</c:v>
                </c:pt>
                <c:pt idx="99">
                  <c:v>43186</c:v>
                </c:pt>
                <c:pt idx="100">
                  <c:v>43187</c:v>
                </c:pt>
                <c:pt idx="101">
                  <c:v>43188</c:v>
                </c:pt>
                <c:pt idx="102">
                  <c:v>43192</c:v>
                </c:pt>
                <c:pt idx="103">
                  <c:v>43193</c:v>
                </c:pt>
                <c:pt idx="104">
                  <c:v>43194</c:v>
                </c:pt>
                <c:pt idx="105">
                  <c:v>43195</c:v>
                </c:pt>
                <c:pt idx="106">
                  <c:v>43196</c:v>
                </c:pt>
                <c:pt idx="107">
                  <c:v>43199</c:v>
                </c:pt>
                <c:pt idx="108">
                  <c:v>43200</c:v>
                </c:pt>
                <c:pt idx="109">
                  <c:v>43201</c:v>
                </c:pt>
                <c:pt idx="110">
                  <c:v>43202</c:v>
                </c:pt>
                <c:pt idx="111">
                  <c:v>43203</c:v>
                </c:pt>
                <c:pt idx="112">
                  <c:v>43206</c:v>
                </c:pt>
                <c:pt idx="113">
                  <c:v>43207</c:v>
                </c:pt>
                <c:pt idx="114">
                  <c:v>43208</c:v>
                </c:pt>
                <c:pt idx="115">
                  <c:v>43209</c:v>
                </c:pt>
                <c:pt idx="116">
                  <c:v>43210</c:v>
                </c:pt>
                <c:pt idx="117">
                  <c:v>43213</c:v>
                </c:pt>
                <c:pt idx="118">
                  <c:v>43214</c:v>
                </c:pt>
                <c:pt idx="119">
                  <c:v>43215</c:v>
                </c:pt>
                <c:pt idx="120">
                  <c:v>43216</c:v>
                </c:pt>
                <c:pt idx="121">
                  <c:v>43217</c:v>
                </c:pt>
                <c:pt idx="122">
                  <c:v>43220</c:v>
                </c:pt>
                <c:pt idx="123">
                  <c:v>43221</c:v>
                </c:pt>
                <c:pt idx="124">
                  <c:v>43222</c:v>
                </c:pt>
                <c:pt idx="125">
                  <c:v>43223</c:v>
                </c:pt>
                <c:pt idx="126">
                  <c:v>43224</c:v>
                </c:pt>
                <c:pt idx="127">
                  <c:v>43227</c:v>
                </c:pt>
                <c:pt idx="128">
                  <c:v>43228</c:v>
                </c:pt>
                <c:pt idx="129">
                  <c:v>43229</c:v>
                </c:pt>
                <c:pt idx="130">
                  <c:v>43230</c:v>
                </c:pt>
                <c:pt idx="131">
                  <c:v>43231</c:v>
                </c:pt>
                <c:pt idx="132">
                  <c:v>43234</c:v>
                </c:pt>
                <c:pt idx="133">
                  <c:v>43235</c:v>
                </c:pt>
                <c:pt idx="134">
                  <c:v>43236</c:v>
                </c:pt>
                <c:pt idx="135">
                  <c:v>43237</c:v>
                </c:pt>
                <c:pt idx="136">
                  <c:v>43238</c:v>
                </c:pt>
                <c:pt idx="137">
                  <c:v>43241</c:v>
                </c:pt>
                <c:pt idx="138">
                  <c:v>43242</c:v>
                </c:pt>
                <c:pt idx="139">
                  <c:v>43243</c:v>
                </c:pt>
                <c:pt idx="140">
                  <c:v>43244</c:v>
                </c:pt>
                <c:pt idx="141">
                  <c:v>43245</c:v>
                </c:pt>
                <c:pt idx="142">
                  <c:v>43249</c:v>
                </c:pt>
                <c:pt idx="143">
                  <c:v>43250</c:v>
                </c:pt>
                <c:pt idx="144">
                  <c:v>43251</c:v>
                </c:pt>
                <c:pt idx="145">
                  <c:v>43252</c:v>
                </c:pt>
                <c:pt idx="146">
                  <c:v>43255</c:v>
                </c:pt>
                <c:pt idx="147">
                  <c:v>43256</c:v>
                </c:pt>
                <c:pt idx="148">
                  <c:v>43257</c:v>
                </c:pt>
                <c:pt idx="149">
                  <c:v>43258</c:v>
                </c:pt>
                <c:pt idx="150">
                  <c:v>43259</c:v>
                </c:pt>
                <c:pt idx="151">
                  <c:v>43262</c:v>
                </c:pt>
                <c:pt idx="152">
                  <c:v>43263</c:v>
                </c:pt>
                <c:pt idx="153">
                  <c:v>43264</c:v>
                </c:pt>
                <c:pt idx="154">
                  <c:v>43265</c:v>
                </c:pt>
                <c:pt idx="155">
                  <c:v>43266</c:v>
                </c:pt>
                <c:pt idx="156">
                  <c:v>43269</c:v>
                </c:pt>
                <c:pt idx="157">
                  <c:v>43270</c:v>
                </c:pt>
                <c:pt idx="158">
                  <c:v>43271</c:v>
                </c:pt>
                <c:pt idx="159">
                  <c:v>43272</c:v>
                </c:pt>
                <c:pt idx="160">
                  <c:v>43273</c:v>
                </c:pt>
                <c:pt idx="161">
                  <c:v>43276</c:v>
                </c:pt>
                <c:pt idx="162">
                  <c:v>43277</c:v>
                </c:pt>
                <c:pt idx="163">
                  <c:v>43278</c:v>
                </c:pt>
                <c:pt idx="164">
                  <c:v>43279</c:v>
                </c:pt>
                <c:pt idx="165">
                  <c:v>43280</c:v>
                </c:pt>
                <c:pt idx="166">
                  <c:v>43283</c:v>
                </c:pt>
                <c:pt idx="167">
                  <c:v>43284</c:v>
                </c:pt>
                <c:pt idx="168">
                  <c:v>43286</c:v>
                </c:pt>
                <c:pt idx="169">
                  <c:v>43287</c:v>
                </c:pt>
                <c:pt idx="170">
                  <c:v>43290</c:v>
                </c:pt>
                <c:pt idx="171">
                  <c:v>43291</c:v>
                </c:pt>
                <c:pt idx="172">
                  <c:v>43292</c:v>
                </c:pt>
                <c:pt idx="173">
                  <c:v>43293</c:v>
                </c:pt>
                <c:pt idx="174">
                  <c:v>43294</c:v>
                </c:pt>
                <c:pt idx="175">
                  <c:v>43297</c:v>
                </c:pt>
                <c:pt idx="176">
                  <c:v>43298</c:v>
                </c:pt>
                <c:pt idx="177">
                  <c:v>43299</c:v>
                </c:pt>
                <c:pt idx="178">
                  <c:v>43300</c:v>
                </c:pt>
                <c:pt idx="179">
                  <c:v>43301</c:v>
                </c:pt>
                <c:pt idx="180">
                  <c:v>43304</c:v>
                </c:pt>
                <c:pt idx="181">
                  <c:v>43305</c:v>
                </c:pt>
                <c:pt idx="182">
                  <c:v>43306</c:v>
                </c:pt>
                <c:pt idx="183">
                  <c:v>43307</c:v>
                </c:pt>
                <c:pt idx="184">
                  <c:v>43308</c:v>
                </c:pt>
                <c:pt idx="185">
                  <c:v>43311</c:v>
                </c:pt>
                <c:pt idx="186">
                  <c:v>43312</c:v>
                </c:pt>
                <c:pt idx="187">
                  <c:v>43313</c:v>
                </c:pt>
                <c:pt idx="188">
                  <c:v>43314</c:v>
                </c:pt>
                <c:pt idx="189">
                  <c:v>43315</c:v>
                </c:pt>
                <c:pt idx="190">
                  <c:v>43318</c:v>
                </c:pt>
                <c:pt idx="191">
                  <c:v>43319</c:v>
                </c:pt>
                <c:pt idx="192">
                  <c:v>43320</c:v>
                </c:pt>
                <c:pt idx="193">
                  <c:v>43321</c:v>
                </c:pt>
                <c:pt idx="194">
                  <c:v>43322</c:v>
                </c:pt>
                <c:pt idx="195">
                  <c:v>43325</c:v>
                </c:pt>
                <c:pt idx="196">
                  <c:v>43326</c:v>
                </c:pt>
                <c:pt idx="197">
                  <c:v>43327</c:v>
                </c:pt>
                <c:pt idx="198">
                  <c:v>43328</c:v>
                </c:pt>
                <c:pt idx="199">
                  <c:v>43329</c:v>
                </c:pt>
                <c:pt idx="200">
                  <c:v>43332</c:v>
                </c:pt>
                <c:pt idx="201">
                  <c:v>43333</c:v>
                </c:pt>
                <c:pt idx="202">
                  <c:v>43334</c:v>
                </c:pt>
                <c:pt idx="203">
                  <c:v>43335</c:v>
                </c:pt>
                <c:pt idx="204">
                  <c:v>43336</c:v>
                </c:pt>
                <c:pt idx="205">
                  <c:v>43339</c:v>
                </c:pt>
                <c:pt idx="206">
                  <c:v>43340</c:v>
                </c:pt>
                <c:pt idx="207">
                  <c:v>43341</c:v>
                </c:pt>
                <c:pt idx="208">
                  <c:v>43342</c:v>
                </c:pt>
                <c:pt idx="209">
                  <c:v>43343</c:v>
                </c:pt>
                <c:pt idx="210">
                  <c:v>43347</c:v>
                </c:pt>
                <c:pt idx="211">
                  <c:v>43348</c:v>
                </c:pt>
                <c:pt idx="212">
                  <c:v>43349</c:v>
                </c:pt>
                <c:pt idx="213">
                  <c:v>43350</c:v>
                </c:pt>
                <c:pt idx="214">
                  <c:v>43353</c:v>
                </c:pt>
                <c:pt idx="215">
                  <c:v>43354</c:v>
                </c:pt>
                <c:pt idx="216">
                  <c:v>43355</c:v>
                </c:pt>
                <c:pt idx="217">
                  <c:v>43356</c:v>
                </c:pt>
                <c:pt idx="218">
                  <c:v>43357</c:v>
                </c:pt>
                <c:pt idx="219">
                  <c:v>43360</c:v>
                </c:pt>
                <c:pt idx="220">
                  <c:v>43361</c:v>
                </c:pt>
                <c:pt idx="221">
                  <c:v>43362</c:v>
                </c:pt>
                <c:pt idx="222">
                  <c:v>43363</c:v>
                </c:pt>
                <c:pt idx="223">
                  <c:v>43364</c:v>
                </c:pt>
                <c:pt idx="224">
                  <c:v>43367</c:v>
                </c:pt>
                <c:pt idx="225">
                  <c:v>43368</c:v>
                </c:pt>
                <c:pt idx="226">
                  <c:v>43369</c:v>
                </c:pt>
                <c:pt idx="227">
                  <c:v>43370</c:v>
                </c:pt>
                <c:pt idx="228">
                  <c:v>43371</c:v>
                </c:pt>
                <c:pt idx="229">
                  <c:v>43374</c:v>
                </c:pt>
                <c:pt idx="230">
                  <c:v>43375</c:v>
                </c:pt>
                <c:pt idx="231">
                  <c:v>43376</c:v>
                </c:pt>
                <c:pt idx="232">
                  <c:v>43377</c:v>
                </c:pt>
                <c:pt idx="233">
                  <c:v>43378</c:v>
                </c:pt>
                <c:pt idx="234">
                  <c:v>43381</c:v>
                </c:pt>
                <c:pt idx="235">
                  <c:v>43382</c:v>
                </c:pt>
                <c:pt idx="236">
                  <c:v>43383</c:v>
                </c:pt>
                <c:pt idx="237">
                  <c:v>43384</c:v>
                </c:pt>
                <c:pt idx="238">
                  <c:v>43385</c:v>
                </c:pt>
                <c:pt idx="239">
                  <c:v>43388</c:v>
                </c:pt>
                <c:pt idx="240">
                  <c:v>43389</c:v>
                </c:pt>
                <c:pt idx="241">
                  <c:v>43390</c:v>
                </c:pt>
                <c:pt idx="242">
                  <c:v>43391</c:v>
                </c:pt>
                <c:pt idx="243">
                  <c:v>43392</c:v>
                </c:pt>
                <c:pt idx="244">
                  <c:v>43395</c:v>
                </c:pt>
                <c:pt idx="245">
                  <c:v>43396</c:v>
                </c:pt>
                <c:pt idx="246">
                  <c:v>43397</c:v>
                </c:pt>
                <c:pt idx="247">
                  <c:v>43398</c:v>
                </c:pt>
                <c:pt idx="248">
                  <c:v>43399</c:v>
                </c:pt>
                <c:pt idx="249">
                  <c:v>43402</c:v>
                </c:pt>
                <c:pt idx="250">
                  <c:v>43403</c:v>
                </c:pt>
                <c:pt idx="251">
                  <c:v>43404</c:v>
                </c:pt>
                <c:pt idx="252">
                  <c:v>43405</c:v>
                </c:pt>
                <c:pt idx="253">
                  <c:v>43406</c:v>
                </c:pt>
                <c:pt idx="254">
                  <c:v>43409</c:v>
                </c:pt>
                <c:pt idx="255">
                  <c:v>43410</c:v>
                </c:pt>
                <c:pt idx="256">
                  <c:v>43411</c:v>
                </c:pt>
                <c:pt idx="257">
                  <c:v>43412</c:v>
                </c:pt>
                <c:pt idx="258">
                  <c:v>43413</c:v>
                </c:pt>
                <c:pt idx="259">
                  <c:v>43416</c:v>
                </c:pt>
                <c:pt idx="260">
                  <c:v>43417</c:v>
                </c:pt>
                <c:pt idx="261">
                  <c:v>43418</c:v>
                </c:pt>
                <c:pt idx="262">
                  <c:v>43419</c:v>
                </c:pt>
                <c:pt idx="263">
                  <c:v>43420</c:v>
                </c:pt>
                <c:pt idx="264">
                  <c:v>43423</c:v>
                </c:pt>
                <c:pt idx="265">
                  <c:v>43424</c:v>
                </c:pt>
                <c:pt idx="266">
                  <c:v>43425</c:v>
                </c:pt>
                <c:pt idx="267">
                  <c:v>43427</c:v>
                </c:pt>
                <c:pt idx="268">
                  <c:v>43430</c:v>
                </c:pt>
                <c:pt idx="269">
                  <c:v>43431</c:v>
                </c:pt>
                <c:pt idx="270">
                  <c:v>43432</c:v>
                </c:pt>
                <c:pt idx="271">
                  <c:v>43433</c:v>
                </c:pt>
                <c:pt idx="272">
                  <c:v>43434</c:v>
                </c:pt>
                <c:pt idx="273">
                  <c:v>43437</c:v>
                </c:pt>
                <c:pt idx="274">
                  <c:v>43438</c:v>
                </c:pt>
                <c:pt idx="275">
                  <c:v>43440</c:v>
                </c:pt>
                <c:pt idx="276">
                  <c:v>43441</c:v>
                </c:pt>
                <c:pt idx="277">
                  <c:v>43444</c:v>
                </c:pt>
                <c:pt idx="278">
                  <c:v>43445</c:v>
                </c:pt>
                <c:pt idx="279">
                  <c:v>43446</c:v>
                </c:pt>
                <c:pt idx="280">
                  <c:v>43447</c:v>
                </c:pt>
                <c:pt idx="281">
                  <c:v>43448</c:v>
                </c:pt>
                <c:pt idx="282">
                  <c:v>43451</c:v>
                </c:pt>
                <c:pt idx="283">
                  <c:v>43452</c:v>
                </c:pt>
                <c:pt idx="284">
                  <c:v>43453</c:v>
                </c:pt>
                <c:pt idx="285">
                  <c:v>43454</c:v>
                </c:pt>
                <c:pt idx="286">
                  <c:v>43455</c:v>
                </c:pt>
                <c:pt idx="287">
                  <c:v>43458</c:v>
                </c:pt>
                <c:pt idx="288">
                  <c:v>43460</c:v>
                </c:pt>
                <c:pt idx="289">
                  <c:v>43461</c:v>
                </c:pt>
                <c:pt idx="290">
                  <c:v>43462</c:v>
                </c:pt>
                <c:pt idx="291">
                  <c:v>43465</c:v>
                </c:pt>
                <c:pt idx="292">
                  <c:v>43467</c:v>
                </c:pt>
                <c:pt idx="293">
                  <c:v>43468</c:v>
                </c:pt>
                <c:pt idx="294">
                  <c:v>43469</c:v>
                </c:pt>
                <c:pt idx="295">
                  <c:v>43472</c:v>
                </c:pt>
                <c:pt idx="296">
                  <c:v>43473</c:v>
                </c:pt>
                <c:pt idx="297">
                  <c:v>43474</c:v>
                </c:pt>
                <c:pt idx="298">
                  <c:v>43475</c:v>
                </c:pt>
                <c:pt idx="299">
                  <c:v>43476</c:v>
                </c:pt>
                <c:pt idx="300">
                  <c:v>43479</c:v>
                </c:pt>
                <c:pt idx="301">
                  <c:v>43480</c:v>
                </c:pt>
                <c:pt idx="302">
                  <c:v>43481</c:v>
                </c:pt>
                <c:pt idx="303">
                  <c:v>43482</c:v>
                </c:pt>
                <c:pt idx="304">
                  <c:v>43483</c:v>
                </c:pt>
                <c:pt idx="305">
                  <c:v>43487</c:v>
                </c:pt>
                <c:pt idx="306">
                  <c:v>43488</c:v>
                </c:pt>
                <c:pt idx="307">
                  <c:v>43489</c:v>
                </c:pt>
                <c:pt idx="308">
                  <c:v>43490</c:v>
                </c:pt>
                <c:pt idx="309">
                  <c:v>43493</c:v>
                </c:pt>
                <c:pt idx="310">
                  <c:v>43494</c:v>
                </c:pt>
                <c:pt idx="311">
                  <c:v>43495</c:v>
                </c:pt>
                <c:pt idx="312">
                  <c:v>43496</c:v>
                </c:pt>
                <c:pt idx="313">
                  <c:v>43497</c:v>
                </c:pt>
                <c:pt idx="314">
                  <c:v>43500</c:v>
                </c:pt>
                <c:pt idx="315">
                  <c:v>43501</c:v>
                </c:pt>
                <c:pt idx="316">
                  <c:v>43502</c:v>
                </c:pt>
                <c:pt idx="317">
                  <c:v>43503</c:v>
                </c:pt>
                <c:pt idx="318">
                  <c:v>43504</c:v>
                </c:pt>
                <c:pt idx="319">
                  <c:v>43507</c:v>
                </c:pt>
                <c:pt idx="320">
                  <c:v>43508</c:v>
                </c:pt>
                <c:pt idx="321">
                  <c:v>43509</c:v>
                </c:pt>
                <c:pt idx="322">
                  <c:v>43510</c:v>
                </c:pt>
                <c:pt idx="323">
                  <c:v>43511</c:v>
                </c:pt>
                <c:pt idx="324">
                  <c:v>43515</c:v>
                </c:pt>
                <c:pt idx="325">
                  <c:v>43516</c:v>
                </c:pt>
                <c:pt idx="326">
                  <c:v>43517</c:v>
                </c:pt>
                <c:pt idx="327">
                  <c:v>43518</c:v>
                </c:pt>
                <c:pt idx="328">
                  <c:v>43521</c:v>
                </c:pt>
                <c:pt idx="329">
                  <c:v>43522</c:v>
                </c:pt>
                <c:pt idx="330">
                  <c:v>43523</c:v>
                </c:pt>
                <c:pt idx="331">
                  <c:v>43524</c:v>
                </c:pt>
                <c:pt idx="332">
                  <c:v>43525</c:v>
                </c:pt>
                <c:pt idx="333">
                  <c:v>43528</c:v>
                </c:pt>
                <c:pt idx="334">
                  <c:v>43529</c:v>
                </c:pt>
                <c:pt idx="335">
                  <c:v>43530</c:v>
                </c:pt>
                <c:pt idx="336">
                  <c:v>43531</c:v>
                </c:pt>
                <c:pt idx="337">
                  <c:v>43532</c:v>
                </c:pt>
                <c:pt idx="338">
                  <c:v>43535</c:v>
                </c:pt>
                <c:pt idx="339">
                  <c:v>43536</c:v>
                </c:pt>
                <c:pt idx="340">
                  <c:v>43537</c:v>
                </c:pt>
                <c:pt idx="341">
                  <c:v>43538</c:v>
                </c:pt>
                <c:pt idx="342">
                  <c:v>43539</c:v>
                </c:pt>
                <c:pt idx="343">
                  <c:v>43542</c:v>
                </c:pt>
              </c:numCache>
            </c:numRef>
          </c:cat>
          <c:val>
            <c:numRef>
              <c:f>'[CSS industries (22).xlsx]Share price'!$E$2:$E$3157</c:f>
              <c:numCache>
                <c:formatCode>General</c:formatCode>
                <c:ptCount val="3156"/>
                <c:pt idx="0">
                  <c:v>27.458490000000001</c:v>
                </c:pt>
                <c:pt idx="1">
                  <c:v>27.394566000000001</c:v>
                </c:pt>
                <c:pt idx="2">
                  <c:v>27.440225999999999</c:v>
                </c:pt>
                <c:pt idx="3">
                  <c:v>26.782755000000002</c:v>
                </c:pt>
                <c:pt idx="4">
                  <c:v>26.225736999999999</c:v>
                </c:pt>
                <c:pt idx="5">
                  <c:v>24.764690000000002</c:v>
                </c:pt>
                <c:pt idx="6">
                  <c:v>24.892531999999999</c:v>
                </c:pt>
                <c:pt idx="7">
                  <c:v>24.572925999999999</c:v>
                </c:pt>
                <c:pt idx="8">
                  <c:v>24.235060000000001</c:v>
                </c:pt>
                <c:pt idx="9">
                  <c:v>24.308115000000001</c:v>
                </c:pt>
                <c:pt idx="10">
                  <c:v>24.381164999999999</c:v>
                </c:pt>
                <c:pt idx="11">
                  <c:v>24.655111000000002</c:v>
                </c:pt>
                <c:pt idx="12">
                  <c:v>24.728162999999999</c:v>
                </c:pt>
                <c:pt idx="13">
                  <c:v>24.773821000000002</c:v>
                </c:pt>
                <c:pt idx="14">
                  <c:v>24.992981</c:v>
                </c:pt>
                <c:pt idx="15">
                  <c:v>24.938189000000001</c:v>
                </c:pt>
                <c:pt idx="16">
                  <c:v>24.865137000000001</c:v>
                </c:pt>
                <c:pt idx="17">
                  <c:v>25.011240000000001</c:v>
                </c:pt>
                <c:pt idx="18">
                  <c:v>25.011240000000001</c:v>
                </c:pt>
                <c:pt idx="19">
                  <c:v>25.349108000000001</c:v>
                </c:pt>
                <c:pt idx="20">
                  <c:v>25.063976</c:v>
                </c:pt>
                <c:pt idx="21">
                  <c:v>24.889216999999999</c:v>
                </c:pt>
                <c:pt idx="22">
                  <c:v>25.017987999999999</c:v>
                </c:pt>
                <c:pt idx="23">
                  <c:v>24.760448</c:v>
                </c:pt>
                <c:pt idx="24">
                  <c:v>24.742052000000001</c:v>
                </c:pt>
                <c:pt idx="25">
                  <c:v>24.58569</c:v>
                </c:pt>
                <c:pt idx="26">
                  <c:v>25.119160000000001</c:v>
                </c:pt>
                <c:pt idx="27">
                  <c:v>24.916810999999999</c:v>
                </c:pt>
                <c:pt idx="28">
                  <c:v>25.211141999999999</c:v>
                </c:pt>
                <c:pt idx="29">
                  <c:v>25.376698999999999</c:v>
                </c:pt>
                <c:pt idx="30">
                  <c:v>25.321514000000001</c:v>
                </c:pt>
                <c:pt idx="31">
                  <c:v>25.514668</c:v>
                </c:pt>
                <c:pt idx="32">
                  <c:v>25.707820999999999</c:v>
                </c:pt>
                <c:pt idx="33">
                  <c:v>25.560656000000002</c:v>
                </c:pt>
                <c:pt idx="34">
                  <c:v>26.130917</c:v>
                </c:pt>
                <c:pt idx="35">
                  <c:v>26.176907</c:v>
                </c:pt>
                <c:pt idx="36">
                  <c:v>26.296479999999999</c:v>
                </c:pt>
                <c:pt idx="37">
                  <c:v>26.103325000000002</c:v>
                </c:pt>
                <c:pt idx="38">
                  <c:v>26.09413</c:v>
                </c:pt>
                <c:pt idx="39">
                  <c:v>25.836590000000001</c:v>
                </c:pt>
                <c:pt idx="40">
                  <c:v>25.597446000000001</c:v>
                </c:pt>
                <c:pt idx="41">
                  <c:v>25.634239000000001</c:v>
                </c:pt>
                <c:pt idx="42">
                  <c:v>25.707820999999999</c:v>
                </c:pt>
                <c:pt idx="43">
                  <c:v>25.542261</c:v>
                </c:pt>
                <c:pt idx="44">
                  <c:v>25.735413000000001</c:v>
                </c:pt>
                <c:pt idx="45">
                  <c:v>25.937764999999999</c:v>
                </c:pt>
                <c:pt idx="46">
                  <c:v>25.496271</c:v>
                </c:pt>
                <c:pt idx="47">
                  <c:v>25.450282999999999</c:v>
                </c:pt>
                <c:pt idx="48">
                  <c:v>25.753809</c:v>
                </c:pt>
                <c:pt idx="49">
                  <c:v>25.523862999999999</c:v>
                </c:pt>
                <c:pt idx="50">
                  <c:v>25.100767000000001</c:v>
                </c:pt>
                <c:pt idx="51">
                  <c:v>25.100767000000001</c:v>
                </c:pt>
                <c:pt idx="52">
                  <c:v>24.953602</c:v>
                </c:pt>
                <c:pt idx="53">
                  <c:v>25.349108000000001</c:v>
                </c:pt>
                <c:pt idx="54">
                  <c:v>24.843229000000001</c:v>
                </c:pt>
                <c:pt idx="55">
                  <c:v>25.293918999999999</c:v>
                </c:pt>
                <c:pt idx="56">
                  <c:v>25.257128000000002</c:v>
                </c:pt>
                <c:pt idx="57">
                  <c:v>25.027183999999998</c:v>
                </c:pt>
                <c:pt idx="58">
                  <c:v>24.852426999999999</c:v>
                </c:pt>
                <c:pt idx="59">
                  <c:v>24.714462000000001</c:v>
                </c:pt>
                <c:pt idx="60">
                  <c:v>24.374141999999999</c:v>
                </c:pt>
                <c:pt idx="61">
                  <c:v>24.061415</c:v>
                </c:pt>
                <c:pt idx="62">
                  <c:v>24.033823000000002</c:v>
                </c:pt>
                <c:pt idx="63">
                  <c:v>23.721095999999999</c:v>
                </c:pt>
                <c:pt idx="64">
                  <c:v>22.562176000000001</c:v>
                </c:pt>
                <c:pt idx="65">
                  <c:v>22.819714999999999</c:v>
                </c:pt>
                <c:pt idx="66">
                  <c:v>22.350628</c:v>
                </c:pt>
                <c:pt idx="67">
                  <c:v>20.998553999999999</c:v>
                </c:pt>
                <c:pt idx="68">
                  <c:v>19.250972999999998</c:v>
                </c:pt>
                <c:pt idx="69">
                  <c:v>18.726700000000001</c:v>
                </c:pt>
                <c:pt idx="70">
                  <c:v>18.220818000000001</c:v>
                </c:pt>
                <c:pt idx="71">
                  <c:v>17.595369000000002</c:v>
                </c:pt>
                <c:pt idx="72">
                  <c:v>17.852906999999998</c:v>
                </c:pt>
                <c:pt idx="73">
                  <c:v>18.165634000000001</c:v>
                </c:pt>
                <c:pt idx="74">
                  <c:v>17.724139999999998</c:v>
                </c:pt>
                <c:pt idx="75">
                  <c:v>17.328634000000001</c:v>
                </c:pt>
                <c:pt idx="76">
                  <c:v>17.4758</c:v>
                </c:pt>
                <c:pt idx="77">
                  <c:v>17.862106000000001</c:v>
                </c:pt>
                <c:pt idx="78">
                  <c:v>17.889702</c:v>
                </c:pt>
                <c:pt idx="79">
                  <c:v>17.484998999999998</c:v>
                </c:pt>
                <c:pt idx="80">
                  <c:v>17.113174000000001</c:v>
                </c:pt>
                <c:pt idx="81">
                  <c:v>17.038809000000001</c:v>
                </c:pt>
                <c:pt idx="82">
                  <c:v>17.289791000000001</c:v>
                </c:pt>
                <c:pt idx="83">
                  <c:v>17.531475</c:v>
                </c:pt>
                <c:pt idx="84">
                  <c:v>17.596541999999999</c:v>
                </c:pt>
                <c:pt idx="85">
                  <c:v>17.680205999999998</c:v>
                </c:pt>
                <c:pt idx="86">
                  <c:v>17.689499000000001</c:v>
                </c:pt>
                <c:pt idx="87">
                  <c:v>17.512884</c:v>
                </c:pt>
                <c:pt idx="88">
                  <c:v>17.680205999999998</c:v>
                </c:pt>
                <c:pt idx="89">
                  <c:v>17.494291</c:v>
                </c:pt>
                <c:pt idx="90">
                  <c:v>17.103876</c:v>
                </c:pt>
                <c:pt idx="91">
                  <c:v>16.927258999999999</c:v>
                </c:pt>
                <c:pt idx="92">
                  <c:v>17.066693999999998</c:v>
                </c:pt>
                <c:pt idx="93">
                  <c:v>16.917968999999999</c:v>
                </c:pt>
                <c:pt idx="94">
                  <c:v>16.620505999999999</c:v>
                </c:pt>
                <c:pt idx="95">
                  <c:v>16.936558000000002</c:v>
                </c:pt>
                <c:pt idx="96">
                  <c:v>16.936558000000002</c:v>
                </c:pt>
                <c:pt idx="97">
                  <c:v>16.276571000000001</c:v>
                </c:pt>
                <c:pt idx="98">
                  <c:v>16.360230999999999</c:v>
                </c:pt>
                <c:pt idx="99">
                  <c:v>16.295164</c:v>
                </c:pt>
                <c:pt idx="100">
                  <c:v>16.425301000000001</c:v>
                </c:pt>
                <c:pt idx="101">
                  <c:v>16.267275000000001</c:v>
                </c:pt>
                <c:pt idx="102">
                  <c:v>16.192910999999999</c:v>
                </c:pt>
                <c:pt idx="103">
                  <c:v>16.155726999999999</c:v>
                </c:pt>
                <c:pt idx="104">
                  <c:v>16.165023999999999</c:v>
                </c:pt>
                <c:pt idx="105">
                  <c:v>16.583326</c:v>
                </c:pt>
                <c:pt idx="106">
                  <c:v>16.518255</c:v>
                </c:pt>
                <c:pt idx="107">
                  <c:v>16.555437000000001</c:v>
                </c:pt>
                <c:pt idx="108">
                  <c:v>16.518255</c:v>
                </c:pt>
                <c:pt idx="109">
                  <c:v>16.629801</c:v>
                </c:pt>
                <c:pt idx="110">
                  <c:v>16.434595000000002</c:v>
                </c:pt>
                <c:pt idx="111">
                  <c:v>16.341639000000001</c:v>
                </c:pt>
                <c:pt idx="112">
                  <c:v>16.629801</c:v>
                </c:pt>
                <c:pt idx="113">
                  <c:v>16.648394</c:v>
                </c:pt>
                <c:pt idx="114">
                  <c:v>16.564734000000001</c:v>
                </c:pt>
                <c:pt idx="115">
                  <c:v>16.490369999999999</c:v>
                </c:pt>
                <c:pt idx="116">
                  <c:v>16.416004000000001</c:v>
                </c:pt>
                <c:pt idx="117">
                  <c:v>15.979113</c:v>
                </c:pt>
                <c:pt idx="118">
                  <c:v>16.090658000000001</c:v>
                </c:pt>
                <c:pt idx="119">
                  <c:v>16.192910999999999</c:v>
                </c:pt>
                <c:pt idx="120">
                  <c:v>15.979113</c:v>
                </c:pt>
                <c:pt idx="121">
                  <c:v>15.802497000000001</c:v>
                </c:pt>
                <c:pt idx="122">
                  <c:v>15.858269</c:v>
                </c:pt>
                <c:pt idx="123">
                  <c:v>15.607289</c:v>
                </c:pt>
                <c:pt idx="124">
                  <c:v>15.588696000000001</c:v>
                </c:pt>
                <c:pt idx="125">
                  <c:v>15.133213</c:v>
                </c:pt>
                <c:pt idx="126">
                  <c:v>15.096031</c:v>
                </c:pt>
                <c:pt idx="127">
                  <c:v>14.882232999999999</c:v>
                </c:pt>
                <c:pt idx="128">
                  <c:v>14.538296000000001</c:v>
                </c:pt>
                <c:pt idx="129">
                  <c:v>14.380271</c:v>
                </c:pt>
                <c:pt idx="130">
                  <c:v>14.25943</c:v>
                </c:pt>
                <c:pt idx="131">
                  <c:v>14.296612</c:v>
                </c:pt>
                <c:pt idx="132">
                  <c:v>15.068142</c:v>
                </c:pt>
                <c:pt idx="133">
                  <c:v>14.696320999999999</c:v>
                </c:pt>
                <c:pt idx="134">
                  <c:v>15.402785</c:v>
                </c:pt>
                <c:pt idx="135">
                  <c:v>15.123918</c:v>
                </c:pt>
                <c:pt idx="136">
                  <c:v>15.012370000000001</c:v>
                </c:pt>
                <c:pt idx="137">
                  <c:v>15.040257</c:v>
                </c:pt>
                <c:pt idx="138">
                  <c:v>15.068142</c:v>
                </c:pt>
                <c:pt idx="139">
                  <c:v>14.956597</c:v>
                </c:pt>
                <c:pt idx="140">
                  <c:v>14.956597</c:v>
                </c:pt>
                <c:pt idx="141">
                  <c:v>15.179691999999999</c:v>
                </c:pt>
                <c:pt idx="142">
                  <c:v>15.22617</c:v>
                </c:pt>
                <c:pt idx="143">
                  <c:v>15.105326</c:v>
                </c:pt>
                <c:pt idx="144">
                  <c:v>15.012370000000001</c:v>
                </c:pt>
                <c:pt idx="145">
                  <c:v>15.040257</c:v>
                </c:pt>
                <c:pt idx="146">
                  <c:v>16.722759</c:v>
                </c:pt>
                <c:pt idx="147">
                  <c:v>16.034887000000001</c:v>
                </c:pt>
                <c:pt idx="148">
                  <c:v>15.635176</c:v>
                </c:pt>
                <c:pt idx="149">
                  <c:v>15.830382999999999</c:v>
                </c:pt>
                <c:pt idx="150">
                  <c:v>15.990285</c:v>
                </c:pt>
                <c:pt idx="151">
                  <c:v>15.858601</c:v>
                </c:pt>
                <c:pt idx="152">
                  <c:v>15.510576</c:v>
                </c:pt>
                <c:pt idx="153">
                  <c:v>15.350674</c:v>
                </c:pt>
                <c:pt idx="154">
                  <c:v>15.313048999999999</c:v>
                </c:pt>
                <c:pt idx="155">
                  <c:v>15.303644</c:v>
                </c:pt>
                <c:pt idx="156">
                  <c:v>15.76454</c:v>
                </c:pt>
                <c:pt idx="157">
                  <c:v>15.896224</c:v>
                </c:pt>
                <c:pt idx="158">
                  <c:v>16.018502999999999</c:v>
                </c:pt>
                <c:pt idx="159">
                  <c:v>15.745728</c:v>
                </c:pt>
                <c:pt idx="160">
                  <c:v>15.698698</c:v>
                </c:pt>
                <c:pt idx="161">
                  <c:v>16.526430000000001</c:v>
                </c:pt>
                <c:pt idx="162">
                  <c:v>16.554646999999999</c:v>
                </c:pt>
                <c:pt idx="163">
                  <c:v>16.554646999999999</c:v>
                </c:pt>
                <c:pt idx="164">
                  <c:v>15.90563</c:v>
                </c:pt>
                <c:pt idx="165">
                  <c:v>15.896224</c:v>
                </c:pt>
                <c:pt idx="166">
                  <c:v>16.507615999999999</c:v>
                </c:pt>
                <c:pt idx="167">
                  <c:v>16.582865000000002</c:v>
                </c:pt>
                <c:pt idx="168">
                  <c:v>16.545241999999998</c:v>
                </c:pt>
                <c:pt idx="169">
                  <c:v>16.413558999999999</c:v>
                </c:pt>
                <c:pt idx="170">
                  <c:v>16.488807999999999</c:v>
                </c:pt>
                <c:pt idx="171">
                  <c:v>16.300684</c:v>
                </c:pt>
                <c:pt idx="172">
                  <c:v>15.990285</c:v>
                </c:pt>
                <c:pt idx="173">
                  <c:v>15.510576</c:v>
                </c:pt>
                <c:pt idx="174">
                  <c:v>15.585825</c:v>
                </c:pt>
                <c:pt idx="175">
                  <c:v>15.350674</c:v>
                </c:pt>
                <c:pt idx="176">
                  <c:v>15.341267</c:v>
                </c:pt>
                <c:pt idx="177">
                  <c:v>15.153147000000001</c:v>
                </c:pt>
                <c:pt idx="178">
                  <c:v>15.369484999999999</c:v>
                </c:pt>
                <c:pt idx="179">
                  <c:v>15.341267</c:v>
                </c:pt>
                <c:pt idx="180">
                  <c:v>15.181364</c:v>
                </c:pt>
                <c:pt idx="181">
                  <c:v>15.012055</c:v>
                </c:pt>
                <c:pt idx="182">
                  <c:v>14.748687</c:v>
                </c:pt>
                <c:pt idx="183">
                  <c:v>14.917994</c:v>
                </c:pt>
                <c:pt idx="184">
                  <c:v>14.617001999999999</c:v>
                </c:pt>
                <c:pt idx="185">
                  <c:v>14.635814999999999</c:v>
                </c:pt>
                <c:pt idx="186">
                  <c:v>15.002649</c:v>
                </c:pt>
                <c:pt idx="187">
                  <c:v>14.391256</c:v>
                </c:pt>
                <c:pt idx="188">
                  <c:v>12.914505999999999</c:v>
                </c:pt>
                <c:pt idx="189">
                  <c:v>13.478870000000001</c:v>
                </c:pt>
                <c:pt idx="190">
                  <c:v>13.318966</c:v>
                </c:pt>
                <c:pt idx="191">
                  <c:v>13.572929999999999</c:v>
                </c:pt>
                <c:pt idx="192">
                  <c:v>13.2155</c:v>
                </c:pt>
                <c:pt idx="193">
                  <c:v>13.638773</c:v>
                </c:pt>
                <c:pt idx="194">
                  <c:v>13.507088</c:v>
                </c:pt>
                <c:pt idx="195">
                  <c:v>13.572929999999999</c:v>
                </c:pt>
                <c:pt idx="196">
                  <c:v>13.97739</c:v>
                </c:pt>
                <c:pt idx="197">
                  <c:v>13.742239</c:v>
                </c:pt>
                <c:pt idx="198">
                  <c:v>14.127888</c:v>
                </c:pt>
                <c:pt idx="199">
                  <c:v>14.080857</c:v>
                </c:pt>
                <c:pt idx="200">
                  <c:v>14.090261999999999</c:v>
                </c:pt>
                <c:pt idx="201">
                  <c:v>14.090261999999999</c:v>
                </c:pt>
                <c:pt idx="202">
                  <c:v>13.996202</c:v>
                </c:pt>
                <c:pt idx="203">
                  <c:v>13.967984</c:v>
                </c:pt>
                <c:pt idx="204">
                  <c:v>14.033828</c:v>
                </c:pt>
                <c:pt idx="205">
                  <c:v>13.638773</c:v>
                </c:pt>
                <c:pt idx="206">
                  <c:v>13.469462999999999</c:v>
                </c:pt>
                <c:pt idx="207">
                  <c:v>13.384809000000001</c:v>
                </c:pt>
                <c:pt idx="208">
                  <c:v>13.41343</c:v>
                </c:pt>
                <c:pt idx="209">
                  <c:v>13.241707999999999</c:v>
                </c:pt>
                <c:pt idx="210">
                  <c:v>13.127226</c:v>
                </c:pt>
                <c:pt idx="211">
                  <c:v>13.604233000000001</c:v>
                </c:pt>
                <c:pt idx="212">
                  <c:v>13.527912000000001</c:v>
                </c:pt>
                <c:pt idx="213">
                  <c:v>13.461130000000001</c:v>
                </c:pt>
                <c:pt idx="214">
                  <c:v>13.585152000000001</c:v>
                </c:pt>
                <c:pt idx="215">
                  <c:v>13.35619</c:v>
                </c:pt>
                <c:pt idx="216">
                  <c:v>13.270327999999999</c:v>
                </c:pt>
                <c:pt idx="217">
                  <c:v>13.089066000000001</c:v>
                </c:pt>
                <c:pt idx="218">
                  <c:v>13.394349999999999</c:v>
                </c:pt>
                <c:pt idx="219">
                  <c:v>13.489751</c:v>
                </c:pt>
                <c:pt idx="220">
                  <c:v>13.47067</c:v>
                </c:pt>
                <c:pt idx="221">
                  <c:v>14.023998000000001</c:v>
                </c:pt>
                <c:pt idx="222">
                  <c:v>13.985837999999999</c:v>
                </c:pt>
                <c:pt idx="223">
                  <c:v>14.252961000000001</c:v>
                </c:pt>
                <c:pt idx="224">
                  <c:v>14.224341000000001</c:v>
                </c:pt>
                <c:pt idx="225">
                  <c:v>13.919058</c:v>
                </c:pt>
                <c:pt idx="226">
                  <c:v>13.604233000000001</c:v>
                </c:pt>
                <c:pt idx="227">
                  <c:v>13.594692</c:v>
                </c:pt>
                <c:pt idx="228">
                  <c:v>13.575611</c:v>
                </c:pt>
                <c:pt idx="229">
                  <c:v>13.089066000000001</c:v>
                </c:pt>
                <c:pt idx="230">
                  <c:v>13.194006</c:v>
                </c:pt>
                <c:pt idx="231">
                  <c:v>13.346648</c:v>
                </c:pt>
                <c:pt idx="232">
                  <c:v>13.384809000000001</c:v>
                </c:pt>
                <c:pt idx="233">
                  <c:v>13.346648</c:v>
                </c:pt>
                <c:pt idx="234">
                  <c:v>13.37527</c:v>
                </c:pt>
                <c:pt idx="235">
                  <c:v>13.451591000000001</c:v>
                </c:pt>
                <c:pt idx="236">
                  <c:v>13.422969999999999</c:v>
                </c:pt>
                <c:pt idx="237">
                  <c:v>13.089066000000001</c:v>
                </c:pt>
                <c:pt idx="238">
                  <c:v>13.203547</c:v>
                </c:pt>
                <c:pt idx="239">
                  <c:v>12.583437999999999</c:v>
                </c:pt>
                <c:pt idx="240">
                  <c:v>12.602518</c:v>
                </c:pt>
                <c:pt idx="241">
                  <c:v>12.621598000000001</c:v>
                </c:pt>
                <c:pt idx="242">
                  <c:v>12.678839999999999</c:v>
                </c:pt>
                <c:pt idx="243">
                  <c:v>12.802861</c:v>
                </c:pt>
                <c:pt idx="244">
                  <c:v>13.022284000000001</c:v>
                </c:pt>
                <c:pt idx="245">
                  <c:v>12.821941000000001</c:v>
                </c:pt>
                <c:pt idx="246">
                  <c:v>12.974584999999999</c:v>
                </c:pt>
                <c:pt idx="247">
                  <c:v>12.573898</c:v>
                </c:pt>
                <c:pt idx="248">
                  <c:v>12.373555</c:v>
                </c:pt>
                <c:pt idx="249">
                  <c:v>12.736081</c:v>
                </c:pt>
                <c:pt idx="250">
                  <c:v>12.75516</c:v>
                </c:pt>
                <c:pt idx="251">
                  <c:v>12.535736999999999</c:v>
                </c:pt>
                <c:pt idx="252">
                  <c:v>12.640677999999999</c:v>
                </c:pt>
                <c:pt idx="253">
                  <c:v>13.012745000000001</c:v>
                </c:pt>
                <c:pt idx="254">
                  <c:v>12.774240000000001</c:v>
                </c:pt>
                <c:pt idx="255">
                  <c:v>12.640677999999999</c:v>
                </c:pt>
                <c:pt idx="256">
                  <c:v>12.373555</c:v>
                </c:pt>
                <c:pt idx="257">
                  <c:v>12.306774000000001</c:v>
                </c:pt>
                <c:pt idx="258">
                  <c:v>11.972868999999999</c:v>
                </c:pt>
                <c:pt idx="259">
                  <c:v>11.543564</c:v>
                </c:pt>
                <c:pt idx="260">
                  <c:v>11.677125</c:v>
                </c:pt>
                <c:pt idx="261">
                  <c:v>11.324140999999999</c:v>
                </c:pt>
                <c:pt idx="262">
                  <c:v>11.333681</c:v>
                </c:pt>
                <c:pt idx="263">
                  <c:v>11.123797</c:v>
                </c:pt>
                <c:pt idx="264">
                  <c:v>11.247819</c:v>
                </c:pt>
                <c:pt idx="265">
                  <c:v>11.219199</c:v>
                </c:pt>
                <c:pt idx="266">
                  <c:v>11.410002</c:v>
                </c:pt>
                <c:pt idx="267">
                  <c:v>11.390921000000001</c:v>
                </c:pt>
                <c:pt idx="268">
                  <c:v>11.200119000000001</c:v>
                </c:pt>
                <c:pt idx="269">
                  <c:v>11.181037999999999</c:v>
                </c:pt>
                <c:pt idx="270">
                  <c:v>10.57047</c:v>
                </c:pt>
                <c:pt idx="271">
                  <c:v>10.5899</c:v>
                </c:pt>
                <c:pt idx="272">
                  <c:v>10.531608</c:v>
                </c:pt>
                <c:pt idx="273">
                  <c:v>10.929943</c:v>
                </c:pt>
                <c:pt idx="274">
                  <c:v>10.638477999999999</c:v>
                </c:pt>
                <c:pt idx="275">
                  <c:v>10.677341</c:v>
                </c:pt>
                <c:pt idx="276">
                  <c:v>10.667624</c:v>
                </c:pt>
                <c:pt idx="277">
                  <c:v>10.716201999999999</c:v>
                </c:pt>
                <c:pt idx="278">
                  <c:v>10.978521000000001</c:v>
                </c:pt>
                <c:pt idx="279">
                  <c:v>11.095107</c:v>
                </c:pt>
                <c:pt idx="280">
                  <c:v>10.696771999999999</c:v>
                </c:pt>
                <c:pt idx="281">
                  <c:v>9.9292470000000002</c:v>
                </c:pt>
                <c:pt idx="282">
                  <c:v>9.3463159999999998</c:v>
                </c:pt>
                <c:pt idx="283">
                  <c:v>9.2200150000000001</c:v>
                </c:pt>
                <c:pt idx="284">
                  <c:v>9.1617219999999993</c:v>
                </c:pt>
                <c:pt idx="285">
                  <c:v>8.9674110000000002</c:v>
                </c:pt>
                <c:pt idx="286">
                  <c:v>9.3268850000000008</c:v>
                </c:pt>
                <c:pt idx="287">
                  <c:v>8.7925319999999996</c:v>
                </c:pt>
                <c:pt idx="288">
                  <c:v>8.7439549999999997</c:v>
                </c:pt>
                <c:pt idx="289">
                  <c:v>8.6467989999999997</c:v>
                </c:pt>
                <c:pt idx="290">
                  <c:v>8.6759459999999997</c:v>
                </c:pt>
                <c:pt idx="291">
                  <c:v>8.7148079999999997</c:v>
                </c:pt>
                <c:pt idx="292">
                  <c:v>10.230427000000001</c:v>
                </c:pt>
                <c:pt idx="293">
                  <c:v>10.230427000000001</c:v>
                </c:pt>
                <c:pt idx="294">
                  <c:v>10.230427000000001</c:v>
                </c:pt>
                <c:pt idx="295">
                  <c:v>10.521893</c:v>
                </c:pt>
                <c:pt idx="296">
                  <c:v>10.891082000000001</c:v>
                </c:pt>
                <c:pt idx="297">
                  <c:v>10.881366</c:v>
                </c:pt>
                <c:pt idx="298">
                  <c:v>10.774495</c:v>
                </c:pt>
                <c:pt idx="299">
                  <c:v>10.832788000000001</c:v>
                </c:pt>
                <c:pt idx="300">
                  <c:v>10.415022</c:v>
                </c:pt>
                <c:pt idx="301">
                  <c:v>10.133272</c:v>
                </c:pt>
                <c:pt idx="302">
                  <c:v>9.5503420000000006</c:v>
                </c:pt>
                <c:pt idx="303">
                  <c:v>9.22973</c:v>
                </c:pt>
                <c:pt idx="304">
                  <c:v>9.132574</c:v>
                </c:pt>
                <c:pt idx="305">
                  <c:v>8.6565150000000006</c:v>
                </c:pt>
                <c:pt idx="306">
                  <c:v>8.2193170000000002</c:v>
                </c:pt>
                <c:pt idx="307">
                  <c:v>8.2387479999999993</c:v>
                </c:pt>
                <c:pt idx="308">
                  <c:v>8.3164730000000002</c:v>
                </c:pt>
                <c:pt idx="309">
                  <c:v>8.6953770000000006</c:v>
                </c:pt>
                <c:pt idx="310">
                  <c:v>8.4524889999999999</c:v>
                </c:pt>
                <c:pt idx="311">
                  <c:v>8.4913509999999999</c:v>
                </c:pt>
                <c:pt idx="312">
                  <c:v>8.481636</c:v>
                </c:pt>
                <c:pt idx="313">
                  <c:v>8.5010670000000008</c:v>
                </c:pt>
                <c:pt idx="314">
                  <c:v>8.6759459999999997</c:v>
                </c:pt>
                <c:pt idx="315">
                  <c:v>8.9091190000000005</c:v>
                </c:pt>
                <c:pt idx="316">
                  <c:v>8.9771269999999994</c:v>
                </c:pt>
                <c:pt idx="317">
                  <c:v>8.9674110000000002</c:v>
                </c:pt>
                <c:pt idx="318">
                  <c:v>6.6842680000000003</c:v>
                </c:pt>
                <c:pt idx="319">
                  <c:v>7.2671979999999996</c:v>
                </c:pt>
                <c:pt idx="320">
                  <c:v>7.2380509999999996</c:v>
                </c:pt>
                <c:pt idx="321">
                  <c:v>7.0923189999999998</c:v>
                </c:pt>
                <c:pt idx="322">
                  <c:v>7.3157759999999996</c:v>
                </c:pt>
                <c:pt idx="323">
                  <c:v>7.2963449999999996</c:v>
                </c:pt>
                <c:pt idx="324">
                  <c:v>7.2769130000000004</c:v>
                </c:pt>
                <c:pt idx="325">
                  <c:v>7.1506119999999997</c:v>
                </c:pt>
                <c:pt idx="326">
                  <c:v>7.1117499999999998</c:v>
                </c:pt>
                <c:pt idx="327">
                  <c:v>7.0048789999999999</c:v>
                </c:pt>
                <c:pt idx="328">
                  <c:v>6.975733</c:v>
                </c:pt>
                <c:pt idx="329">
                  <c:v>6.888293</c:v>
                </c:pt>
                <c:pt idx="330">
                  <c:v>6.83</c:v>
                </c:pt>
                <c:pt idx="331">
                  <c:v>6.89</c:v>
                </c:pt>
                <c:pt idx="332">
                  <c:v>6.97</c:v>
                </c:pt>
                <c:pt idx="333">
                  <c:v>6.96</c:v>
                </c:pt>
                <c:pt idx="334">
                  <c:v>7.02</c:v>
                </c:pt>
                <c:pt idx="335">
                  <c:v>6.81</c:v>
                </c:pt>
                <c:pt idx="336">
                  <c:v>6.76</c:v>
                </c:pt>
                <c:pt idx="337">
                  <c:v>6.95</c:v>
                </c:pt>
                <c:pt idx="338">
                  <c:v>6.9</c:v>
                </c:pt>
                <c:pt idx="339">
                  <c:v>6.76</c:v>
                </c:pt>
                <c:pt idx="340">
                  <c:v>6.6</c:v>
                </c:pt>
                <c:pt idx="341">
                  <c:v>6.6</c:v>
                </c:pt>
                <c:pt idx="342">
                  <c:v>6.7</c:v>
                </c:pt>
                <c:pt idx="343">
                  <c:v>6.68</c:v>
                </c:pt>
              </c:numCache>
            </c:numRef>
          </c:val>
          <c:smooth val="0"/>
          <c:extLst>
            <c:ext xmlns:c16="http://schemas.microsoft.com/office/drawing/2014/chart" uri="{C3380CC4-5D6E-409C-BE32-E72D297353CC}">
              <c16:uniqueId val="{00000000-5199-6C48-83D6-EC45B7385EFB}"/>
            </c:ext>
          </c:extLst>
        </c:ser>
        <c:dLbls>
          <c:showLegendKey val="0"/>
          <c:showVal val="0"/>
          <c:showCatName val="0"/>
          <c:showSerName val="0"/>
          <c:showPercent val="0"/>
          <c:showBubbleSize val="0"/>
        </c:dLbls>
        <c:smooth val="0"/>
        <c:axId val="651183104"/>
        <c:axId val="651992384"/>
      </c:lineChart>
      <c:dateAx>
        <c:axId val="651183104"/>
        <c:scaling>
          <c:orientation val="minMax"/>
        </c:scaling>
        <c:delete val="0"/>
        <c:axPos val="b"/>
        <c:numFmt formatCode="dd\-mm\-yy" sourceLinked="1"/>
        <c:majorTickMark val="out"/>
        <c:minorTickMark val="none"/>
        <c:tickLblPos val="nextTo"/>
        <c:txPr>
          <a:bodyPr/>
          <a:lstStyle/>
          <a:p>
            <a:pPr>
              <a:defRPr sz="1400" baseline="0">
                <a:latin typeface="Cambria" panose="02040503050406030204" pitchFamily="18" charset="0"/>
              </a:defRPr>
            </a:pPr>
            <a:endParaRPr lang="en-US"/>
          </a:p>
        </c:txPr>
        <c:crossAx val="651992384"/>
        <c:crosses val="autoZero"/>
        <c:auto val="1"/>
        <c:lblOffset val="100"/>
        <c:baseTimeUnit val="days"/>
      </c:dateAx>
      <c:valAx>
        <c:axId val="651992384"/>
        <c:scaling>
          <c:orientation val="minMax"/>
        </c:scaling>
        <c:delete val="0"/>
        <c:axPos val="l"/>
        <c:numFmt formatCode="General" sourceLinked="1"/>
        <c:majorTickMark val="out"/>
        <c:minorTickMark val="none"/>
        <c:tickLblPos val="nextTo"/>
        <c:crossAx val="651183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Total  Chairman Compensation ($ in millions)</a:t>
            </a:r>
          </a:p>
        </c:rich>
      </c:tx>
      <c:overlay val="0"/>
    </c:title>
    <c:autoTitleDeleted val="0"/>
    <c:plotArea>
      <c:layout>
        <c:manualLayout>
          <c:layoutTarget val="inner"/>
          <c:xMode val="edge"/>
          <c:yMode val="edge"/>
          <c:x val="7.7726395311697172E-2"/>
          <c:y val="3.6371890860079997E-2"/>
          <c:w val="0.88902053909927925"/>
          <c:h val="0.79621608723970927"/>
        </c:manualLayout>
      </c:layout>
      <c:barChart>
        <c:barDir val="col"/>
        <c:grouping val="clustered"/>
        <c:varyColors val="0"/>
        <c:ser>
          <c:idx val="0"/>
          <c:order val="0"/>
          <c:tx>
            <c:strRef>
              <c:f>Compensation!$B$70</c:f>
              <c:strCache>
                <c:ptCount val="1"/>
                <c:pt idx="0">
                  <c:v>Total Compensation ($ in millions)</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Compensation!$C$69:$M$69</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Compensation!$C$70:$M$70</c:f>
              <c:numCache>
                <c:formatCode>#,##0.00_);\(#,##0.00\)</c:formatCode>
                <c:ptCount val="11"/>
                <c:pt idx="0">
                  <c:v>9.2000000000000026E-2</c:v>
                </c:pt>
                <c:pt idx="1">
                  <c:v>9.7000000000000003E-2</c:v>
                </c:pt>
                <c:pt idx="2">
                  <c:v>7.2000000000000022E-2</c:v>
                </c:pt>
                <c:pt idx="3">
                  <c:v>7.8000000000000014E-2</c:v>
                </c:pt>
                <c:pt idx="4">
                  <c:v>8.9000000000000065E-2</c:v>
                </c:pt>
                <c:pt idx="5">
                  <c:v>9.0000000000000024E-2</c:v>
                </c:pt>
                <c:pt idx="6">
                  <c:v>0.10500000000000002</c:v>
                </c:pt>
                <c:pt idx="7">
                  <c:v>0.16200000000000001</c:v>
                </c:pt>
                <c:pt idx="8">
                  <c:v>0.47400000000000031</c:v>
                </c:pt>
                <c:pt idx="9">
                  <c:v>0.48100000000000032</c:v>
                </c:pt>
                <c:pt idx="10">
                  <c:v>0.48200000000000032</c:v>
                </c:pt>
              </c:numCache>
            </c:numRef>
          </c:val>
          <c:extLst>
            <c:ext xmlns:c16="http://schemas.microsoft.com/office/drawing/2014/chart" uri="{C3380CC4-5D6E-409C-BE32-E72D297353CC}">
              <c16:uniqueId val="{00000000-38C7-4828-9679-9F00E9DAE533}"/>
            </c:ext>
          </c:extLst>
        </c:ser>
        <c:dLbls>
          <c:showLegendKey val="0"/>
          <c:showVal val="0"/>
          <c:showCatName val="0"/>
          <c:showSerName val="0"/>
          <c:showPercent val="0"/>
          <c:showBubbleSize val="0"/>
        </c:dLbls>
        <c:gapWidth val="150"/>
        <c:axId val="595040256"/>
        <c:axId val="585857216"/>
      </c:barChart>
      <c:catAx>
        <c:axId val="595040256"/>
        <c:scaling>
          <c:orientation val="minMax"/>
        </c:scaling>
        <c:delete val="0"/>
        <c:axPos val="b"/>
        <c:numFmt formatCode="General" sourceLinked="1"/>
        <c:majorTickMark val="out"/>
        <c:minorTickMark val="none"/>
        <c:tickLblPos val="nextTo"/>
        <c:txPr>
          <a:bodyPr/>
          <a:lstStyle/>
          <a:p>
            <a:pPr>
              <a:defRPr lang="en-US"/>
            </a:pPr>
            <a:endParaRPr lang="en-US"/>
          </a:p>
        </c:txPr>
        <c:crossAx val="585857216"/>
        <c:crosses val="autoZero"/>
        <c:auto val="1"/>
        <c:lblAlgn val="ctr"/>
        <c:lblOffset val="100"/>
        <c:noMultiLvlLbl val="0"/>
      </c:catAx>
      <c:valAx>
        <c:axId val="585857216"/>
        <c:scaling>
          <c:orientation val="minMax"/>
        </c:scaling>
        <c:delete val="0"/>
        <c:axPos val="l"/>
        <c:numFmt formatCode="#,##0.00_);\(#,##0.00\)" sourceLinked="1"/>
        <c:majorTickMark val="out"/>
        <c:minorTickMark val="none"/>
        <c:tickLblPos val="nextTo"/>
        <c:txPr>
          <a:bodyPr/>
          <a:lstStyle/>
          <a:p>
            <a:pPr>
              <a:defRPr lang="en-US"/>
            </a:pPr>
            <a:endParaRPr lang="en-US"/>
          </a:p>
        </c:txPr>
        <c:crossAx val="595040256"/>
        <c:crosses val="autoZero"/>
        <c:crossBetween val="between"/>
      </c:valAx>
    </c:plotArea>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dirty="0"/>
              <a:t>Chairman fees paid in cash ($ in millions)</a:t>
            </a:r>
          </a:p>
        </c:rich>
      </c:tx>
      <c:overlay val="0"/>
    </c:title>
    <c:autoTitleDeleted val="0"/>
    <c:plotArea>
      <c:layout/>
      <c:barChart>
        <c:barDir val="col"/>
        <c:grouping val="clustered"/>
        <c:varyColors val="0"/>
        <c:ser>
          <c:idx val="1"/>
          <c:order val="0"/>
          <c:tx>
            <c:strRef>
              <c:f>Compensation!$B$74</c:f>
              <c:strCache>
                <c:ptCount val="1"/>
                <c:pt idx="0">
                  <c:v>Fees earned or paid in cash</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Compensation!$C$73:$M$73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Compensation!$C$74:$M$74</c:f>
              <c:numCache>
                <c:formatCode>#,##0.00_);\(#,##0.00\)</c:formatCode>
                <c:ptCount val="11"/>
                <c:pt idx="0">
                  <c:v>4.0000000000000022E-2</c:v>
                </c:pt>
                <c:pt idx="1">
                  <c:v>4.5000000000000012E-2</c:v>
                </c:pt>
                <c:pt idx="2">
                  <c:v>4.7000000000000014E-2</c:v>
                </c:pt>
                <c:pt idx="3">
                  <c:v>5.1999999999999998E-2</c:v>
                </c:pt>
                <c:pt idx="4">
                  <c:v>6.2000000000000034E-2</c:v>
                </c:pt>
                <c:pt idx="5">
                  <c:v>6.1000000000000013E-2</c:v>
                </c:pt>
                <c:pt idx="6">
                  <c:v>5.8000000000000003E-2</c:v>
                </c:pt>
                <c:pt idx="7">
                  <c:v>0.128</c:v>
                </c:pt>
                <c:pt idx="8">
                  <c:v>0.17700000000000021</c:v>
                </c:pt>
                <c:pt idx="9">
                  <c:v>0.2160000000000003</c:v>
                </c:pt>
                <c:pt idx="10">
                  <c:v>0.2140000000000003</c:v>
                </c:pt>
              </c:numCache>
            </c:numRef>
          </c:val>
          <c:extLst>
            <c:ext xmlns:c16="http://schemas.microsoft.com/office/drawing/2014/chart" uri="{C3380CC4-5D6E-409C-BE32-E72D297353CC}">
              <c16:uniqueId val="{00000000-EE5D-425A-BB30-74A3577823A2}"/>
            </c:ext>
          </c:extLst>
        </c:ser>
        <c:dLbls>
          <c:showLegendKey val="0"/>
          <c:showVal val="0"/>
          <c:showCatName val="0"/>
          <c:showSerName val="0"/>
          <c:showPercent val="0"/>
          <c:showBubbleSize val="0"/>
        </c:dLbls>
        <c:gapWidth val="150"/>
        <c:axId val="595040768"/>
        <c:axId val="125347520"/>
      </c:barChart>
      <c:catAx>
        <c:axId val="595040768"/>
        <c:scaling>
          <c:orientation val="minMax"/>
        </c:scaling>
        <c:delete val="0"/>
        <c:axPos val="b"/>
        <c:numFmt formatCode="General" sourceLinked="1"/>
        <c:majorTickMark val="out"/>
        <c:minorTickMark val="none"/>
        <c:tickLblPos val="nextTo"/>
        <c:txPr>
          <a:bodyPr/>
          <a:lstStyle/>
          <a:p>
            <a:pPr>
              <a:defRPr lang="en-US"/>
            </a:pPr>
            <a:endParaRPr lang="en-US"/>
          </a:p>
        </c:txPr>
        <c:crossAx val="125347520"/>
        <c:crosses val="autoZero"/>
        <c:auto val="1"/>
        <c:lblAlgn val="ctr"/>
        <c:lblOffset val="100"/>
        <c:noMultiLvlLbl val="0"/>
      </c:catAx>
      <c:valAx>
        <c:axId val="125347520"/>
        <c:scaling>
          <c:orientation val="minMax"/>
        </c:scaling>
        <c:delete val="0"/>
        <c:axPos val="l"/>
        <c:numFmt formatCode="#,##0.00_);\(#,##0.00\)" sourceLinked="1"/>
        <c:majorTickMark val="out"/>
        <c:minorTickMark val="none"/>
        <c:tickLblPos val="nextTo"/>
        <c:txPr>
          <a:bodyPr/>
          <a:lstStyle/>
          <a:p>
            <a:pPr>
              <a:defRPr lang="en-US"/>
            </a:pPr>
            <a:endParaRPr lang="en-US"/>
          </a:p>
        </c:txPr>
        <c:crossAx val="5950407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8.8384295713035868E-2"/>
          <c:y val="0.18313132637262591"/>
          <c:w val="0.91107392825896749"/>
          <c:h val="0.57156112821566529"/>
        </c:manualLayout>
      </c:layout>
      <c:barChart>
        <c:barDir val="col"/>
        <c:grouping val="clustered"/>
        <c:varyColors val="0"/>
        <c:ser>
          <c:idx val="0"/>
          <c:order val="0"/>
          <c:tx>
            <c:strRef>
              <c:f>'Segment-Customer'!$A$7</c:f>
              <c:strCache>
                <c:ptCount val="1"/>
                <c:pt idx="0">
                  <c:v>Seasonal - Revenue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'Segment-Customer'!$B$6:$F$6</c:f>
              <c:strCache>
                <c:ptCount val="5"/>
                <c:pt idx="0">
                  <c:v>FY 2015</c:v>
                </c:pt>
                <c:pt idx="1">
                  <c:v>FY 2016</c:v>
                </c:pt>
                <c:pt idx="2">
                  <c:v>FY 2017</c:v>
                </c:pt>
                <c:pt idx="3">
                  <c:v>FY 2018</c:v>
                </c:pt>
                <c:pt idx="4">
                  <c:v>LTM (Ended  December 31, 2018)</c:v>
                </c:pt>
              </c:strCache>
            </c:strRef>
          </c:cat>
          <c:val>
            <c:numRef>
              <c:f>'Segment-Customer'!$B$7:$F$7</c:f>
              <c:numCache>
                <c:formatCode>#,##0.0_);\(#,##0.0\)</c:formatCode>
                <c:ptCount val="5"/>
                <c:pt idx="0">
                  <c:v>132.53</c:v>
                </c:pt>
                <c:pt idx="1">
                  <c:v>136.68</c:v>
                </c:pt>
                <c:pt idx="2">
                  <c:v>133.73999999999998</c:v>
                </c:pt>
                <c:pt idx="3">
                  <c:v>122.19</c:v>
                </c:pt>
                <c:pt idx="4">
                  <c:v>116.39</c:v>
                </c:pt>
              </c:numCache>
            </c:numRef>
          </c:val>
          <c:extLst>
            <c:ext xmlns:c16="http://schemas.microsoft.com/office/drawing/2014/chart" uri="{C3380CC4-5D6E-409C-BE32-E72D297353CC}">
              <c16:uniqueId val="{00000000-DDB5-174D-A1CD-31CA1DBA9D70}"/>
            </c:ext>
          </c:extLst>
        </c:ser>
        <c:dLbls>
          <c:showLegendKey val="0"/>
          <c:showVal val="0"/>
          <c:showCatName val="0"/>
          <c:showSerName val="0"/>
          <c:showPercent val="0"/>
          <c:showBubbleSize val="0"/>
        </c:dLbls>
        <c:gapWidth val="150"/>
        <c:axId val="124026880"/>
        <c:axId val="141949696"/>
      </c:barChart>
      <c:catAx>
        <c:axId val="124026880"/>
        <c:scaling>
          <c:orientation val="minMax"/>
        </c:scaling>
        <c:delete val="0"/>
        <c:axPos val="b"/>
        <c:numFmt formatCode="General" sourceLinked="1"/>
        <c:majorTickMark val="out"/>
        <c:minorTickMark val="none"/>
        <c:tickLblPos val="nextTo"/>
        <c:crossAx val="141949696"/>
        <c:crosses val="autoZero"/>
        <c:auto val="1"/>
        <c:lblAlgn val="ctr"/>
        <c:lblOffset val="100"/>
        <c:noMultiLvlLbl val="0"/>
      </c:catAx>
      <c:valAx>
        <c:axId val="141949696"/>
        <c:scaling>
          <c:orientation val="minMax"/>
        </c:scaling>
        <c:delete val="0"/>
        <c:axPos val="l"/>
        <c:title>
          <c:tx>
            <c:rich>
              <a:bodyPr rot="-5400000" vert="horz"/>
              <a:lstStyle/>
              <a:p>
                <a:pPr>
                  <a:defRPr sz="1000"/>
                </a:pPr>
                <a:r>
                  <a:rPr lang="en-US" sz="1000" b="0" i="0" baseline="0">
                    <a:latin typeface="+mn-lt"/>
                  </a:rPr>
                  <a:t>($ in millions)</a:t>
                </a:r>
                <a:endParaRPr lang="en-US" sz="1000">
                  <a:latin typeface="+mn-lt"/>
                </a:endParaRPr>
              </a:p>
            </c:rich>
          </c:tx>
          <c:overlay val="0"/>
        </c:title>
        <c:numFmt formatCode="#,##0.0_);\(#,##0.0\)" sourceLinked="1"/>
        <c:majorTickMark val="out"/>
        <c:minorTickMark val="none"/>
        <c:tickLblPos val="nextTo"/>
        <c:crossAx val="12402688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9.3738735783027272E-2"/>
          <c:y val="0.16080470483412748"/>
          <c:w val="0.87607534995625547"/>
          <c:h val="0.6435495191009446"/>
        </c:manualLayout>
      </c:layout>
      <c:barChart>
        <c:barDir val="col"/>
        <c:grouping val="clustered"/>
        <c:varyColors val="0"/>
        <c:ser>
          <c:idx val="0"/>
          <c:order val="0"/>
          <c:tx>
            <c:strRef>
              <c:f>'Segment-Customer'!$A$8</c:f>
              <c:strCache>
                <c:ptCount val="1"/>
                <c:pt idx="0">
                  <c:v>Gift - Revenue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'Segment-Customer'!$B$6:$F$6</c:f>
              <c:strCache>
                <c:ptCount val="5"/>
                <c:pt idx="0">
                  <c:v>FY 2015</c:v>
                </c:pt>
                <c:pt idx="1">
                  <c:v>FY 2016</c:v>
                </c:pt>
                <c:pt idx="2">
                  <c:v>FY 2017</c:v>
                </c:pt>
                <c:pt idx="3">
                  <c:v>FY 2018</c:v>
                </c:pt>
                <c:pt idx="4">
                  <c:v>LTM (Ended  December 31, 2018)</c:v>
                </c:pt>
              </c:strCache>
            </c:strRef>
          </c:cat>
          <c:val>
            <c:numRef>
              <c:f>'Segment-Customer'!$B$8:$F$8</c:f>
              <c:numCache>
                <c:formatCode>#,##0.0_);\(#,##0.0\)</c:formatCode>
                <c:ptCount val="5"/>
                <c:pt idx="0">
                  <c:v>131.06</c:v>
                </c:pt>
                <c:pt idx="1">
                  <c:v>130.25</c:v>
                </c:pt>
                <c:pt idx="2">
                  <c:v>128.19999999999999</c:v>
                </c:pt>
                <c:pt idx="3">
                  <c:v>125.39</c:v>
                </c:pt>
                <c:pt idx="4">
                  <c:v>118.69</c:v>
                </c:pt>
              </c:numCache>
            </c:numRef>
          </c:val>
          <c:extLst>
            <c:ext xmlns:c16="http://schemas.microsoft.com/office/drawing/2014/chart" uri="{C3380CC4-5D6E-409C-BE32-E72D297353CC}">
              <c16:uniqueId val="{00000000-4CB2-5D43-9139-75BB78297E63}"/>
            </c:ext>
          </c:extLst>
        </c:ser>
        <c:dLbls>
          <c:showLegendKey val="0"/>
          <c:showVal val="0"/>
          <c:showCatName val="0"/>
          <c:showSerName val="0"/>
          <c:showPercent val="0"/>
          <c:showBubbleSize val="0"/>
        </c:dLbls>
        <c:gapWidth val="150"/>
        <c:axId val="124028416"/>
        <c:axId val="123839040"/>
      </c:barChart>
      <c:catAx>
        <c:axId val="124028416"/>
        <c:scaling>
          <c:orientation val="minMax"/>
        </c:scaling>
        <c:delete val="0"/>
        <c:axPos val="b"/>
        <c:numFmt formatCode="General" sourceLinked="1"/>
        <c:majorTickMark val="out"/>
        <c:minorTickMark val="none"/>
        <c:tickLblPos val="nextTo"/>
        <c:crossAx val="123839040"/>
        <c:crosses val="autoZero"/>
        <c:auto val="1"/>
        <c:lblAlgn val="ctr"/>
        <c:lblOffset val="100"/>
        <c:noMultiLvlLbl val="0"/>
      </c:catAx>
      <c:valAx>
        <c:axId val="123839040"/>
        <c:scaling>
          <c:orientation val="minMax"/>
        </c:scaling>
        <c:delete val="0"/>
        <c:axPos val="l"/>
        <c:title>
          <c:tx>
            <c:rich>
              <a:bodyPr rot="-5400000" vert="horz"/>
              <a:lstStyle/>
              <a:p>
                <a:pPr>
                  <a:defRPr/>
                </a:pPr>
                <a:r>
                  <a:rPr lang="en-US" dirty="0"/>
                  <a:t>($ in millions)</a:t>
                </a:r>
              </a:p>
            </c:rich>
          </c:tx>
          <c:overlay val="0"/>
        </c:title>
        <c:numFmt formatCode="#,##0.0_);\(#,##0.0\)" sourceLinked="1"/>
        <c:majorTickMark val="out"/>
        <c:minorTickMark val="none"/>
        <c:tickLblPos val="nextTo"/>
        <c:crossAx val="12402841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lang="en-US"/>
          </a:pPr>
          <a:endParaRPr lang="en-US"/>
        </a:p>
      </c:txPr>
    </c:title>
    <c:autoTitleDeleted val="0"/>
    <c:plotArea>
      <c:layout>
        <c:manualLayout>
          <c:layoutTarget val="inner"/>
          <c:xMode val="edge"/>
          <c:yMode val="edge"/>
          <c:x val="6.7563678119780646E-2"/>
          <c:y val="0.22313596491228074"/>
          <c:w val="0.91507521076911003"/>
          <c:h val="0.74533991228070351"/>
        </c:manualLayout>
      </c:layout>
      <c:barChart>
        <c:barDir val="col"/>
        <c:grouping val="clustered"/>
        <c:varyColors val="0"/>
        <c:ser>
          <c:idx val="0"/>
          <c:order val="0"/>
          <c:tx>
            <c:strRef>
              <c:f>Sheet1!$A$4</c:f>
              <c:strCache>
                <c:ptCount val="1"/>
                <c:pt idx="0">
                  <c:v>Operating income (loss)</c:v>
                </c:pt>
              </c:strCache>
            </c:strRef>
          </c:tx>
          <c:invertIfNegative val="0"/>
          <c:dLbls>
            <c:dLbl>
              <c:idx val="4"/>
              <c:layout>
                <c:manualLayout>
                  <c:x val="1.0185067526416174E-16"/>
                  <c:y val="0.472222222222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63-4C3B-85EE-B7F649E4D2A1}"/>
                </c:ext>
              </c:extLst>
            </c:dLbl>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FY 2014</c:v>
                </c:pt>
                <c:pt idx="1">
                  <c:v>FY 2015</c:v>
                </c:pt>
                <c:pt idx="2">
                  <c:v>FY 2016</c:v>
                </c:pt>
                <c:pt idx="3">
                  <c:v>FY 2017</c:v>
                </c:pt>
                <c:pt idx="4">
                  <c:v>FY 2018</c:v>
                </c:pt>
              </c:strCache>
            </c:strRef>
          </c:cat>
          <c:val>
            <c:numRef>
              <c:f>Sheet1!$B$4:$F$4</c:f>
              <c:numCache>
                <c:formatCode>#,##0.0</c:formatCode>
                <c:ptCount val="5"/>
                <c:pt idx="0">
                  <c:v>28</c:v>
                </c:pt>
                <c:pt idx="1">
                  <c:v>26.6</c:v>
                </c:pt>
                <c:pt idx="2">
                  <c:v>26.2</c:v>
                </c:pt>
                <c:pt idx="3">
                  <c:v>9.7000000000000011</c:v>
                </c:pt>
                <c:pt idx="4">
                  <c:v>-45.7</c:v>
                </c:pt>
              </c:numCache>
            </c:numRef>
          </c:val>
          <c:extLst>
            <c:ext xmlns:c16="http://schemas.microsoft.com/office/drawing/2014/chart" uri="{C3380CC4-5D6E-409C-BE32-E72D297353CC}">
              <c16:uniqueId val="{00000001-4F63-4C3B-85EE-B7F649E4D2A1}"/>
            </c:ext>
          </c:extLst>
        </c:ser>
        <c:dLbls>
          <c:showLegendKey val="0"/>
          <c:showVal val="0"/>
          <c:showCatName val="0"/>
          <c:showSerName val="0"/>
          <c:showPercent val="0"/>
          <c:showBubbleSize val="0"/>
        </c:dLbls>
        <c:gapWidth val="150"/>
        <c:axId val="124923904"/>
        <c:axId val="123841344"/>
      </c:barChart>
      <c:catAx>
        <c:axId val="124923904"/>
        <c:scaling>
          <c:orientation val="minMax"/>
        </c:scaling>
        <c:delete val="0"/>
        <c:axPos val="b"/>
        <c:numFmt formatCode="General" sourceLinked="0"/>
        <c:majorTickMark val="out"/>
        <c:minorTickMark val="none"/>
        <c:tickLblPos val="nextTo"/>
        <c:txPr>
          <a:bodyPr/>
          <a:lstStyle/>
          <a:p>
            <a:pPr>
              <a:defRPr lang="en-US"/>
            </a:pPr>
            <a:endParaRPr lang="en-US"/>
          </a:p>
        </c:txPr>
        <c:crossAx val="123841344"/>
        <c:crosses val="autoZero"/>
        <c:auto val="1"/>
        <c:lblAlgn val="ctr"/>
        <c:lblOffset val="100"/>
        <c:noMultiLvlLbl val="0"/>
      </c:catAx>
      <c:valAx>
        <c:axId val="123841344"/>
        <c:scaling>
          <c:orientation val="minMax"/>
        </c:scaling>
        <c:delete val="0"/>
        <c:axPos val="l"/>
        <c:numFmt formatCode="#,##0.0" sourceLinked="1"/>
        <c:majorTickMark val="out"/>
        <c:minorTickMark val="none"/>
        <c:tickLblPos val="nextTo"/>
        <c:txPr>
          <a:bodyPr/>
          <a:lstStyle/>
          <a:p>
            <a:pPr>
              <a:defRPr lang="en-US"/>
            </a:pPr>
            <a:endParaRPr lang="en-US"/>
          </a:p>
        </c:txPr>
        <c:crossAx val="1249239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Charts!$A$30</c:f>
              <c:strCache>
                <c:ptCount val="1"/>
                <c:pt idx="0">
                  <c:v>Adjusted EBITDA</c:v>
                </c:pt>
              </c:strCache>
            </c:strRef>
          </c:tx>
          <c:marker>
            <c:symbol val="none"/>
          </c:marker>
          <c:cat>
            <c:strRef>
              <c:f>Charts!$B$29:$E$29</c:f>
              <c:strCache>
                <c:ptCount val="4"/>
                <c:pt idx="0">
                  <c:v>FY 2016</c:v>
                </c:pt>
                <c:pt idx="1">
                  <c:v>FY 2017</c:v>
                </c:pt>
                <c:pt idx="2">
                  <c:v>FY 2018</c:v>
                </c:pt>
                <c:pt idx="3">
                  <c:v>LTM (Ended  December 31, 2018)</c:v>
                </c:pt>
              </c:strCache>
            </c:strRef>
          </c:cat>
          <c:val>
            <c:numRef>
              <c:f>Charts!$B$30:$E$30</c:f>
              <c:numCache>
                <c:formatCode>#,##0.0_);\(#,##0.0\)</c:formatCode>
                <c:ptCount val="4"/>
                <c:pt idx="0">
                  <c:v>35.6</c:v>
                </c:pt>
                <c:pt idx="1">
                  <c:v>25.09</c:v>
                </c:pt>
                <c:pt idx="2">
                  <c:v>24.310000000000031</c:v>
                </c:pt>
                <c:pt idx="3">
                  <c:v>13.8</c:v>
                </c:pt>
              </c:numCache>
            </c:numRef>
          </c:val>
          <c:smooth val="0"/>
          <c:extLst>
            <c:ext xmlns:c16="http://schemas.microsoft.com/office/drawing/2014/chart" uri="{C3380CC4-5D6E-409C-BE32-E72D297353CC}">
              <c16:uniqueId val="{00000000-2163-084E-9CC2-B40CE3AB79FB}"/>
            </c:ext>
          </c:extLst>
        </c:ser>
        <c:dLbls>
          <c:showLegendKey val="0"/>
          <c:showVal val="0"/>
          <c:showCatName val="0"/>
          <c:showSerName val="0"/>
          <c:showPercent val="0"/>
          <c:showBubbleSize val="0"/>
        </c:dLbls>
        <c:smooth val="0"/>
        <c:axId val="124924416"/>
        <c:axId val="123843072"/>
      </c:lineChart>
      <c:catAx>
        <c:axId val="124924416"/>
        <c:scaling>
          <c:orientation val="minMax"/>
        </c:scaling>
        <c:delete val="0"/>
        <c:axPos val="b"/>
        <c:numFmt formatCode="General" sourceLinked="0"/>
        <c:majorTickMark val="out"/>
        <c:minorTickMark val="none"/>
        <c:tickLblPos val="nextTo"/>
        <c:crossAx val="123843072"/>
        <c:crosses val="autoZero"/>
        <c:auto val="1"/>
        <c:lblAlgn val="ctr"/>
        <c:lblOffset val="100"/>
        <c:noMultiLvlLbl val="0"/>
      </c:catAx>
      <c:valAx>
        <c:axId val="123843072"/>
        <c:scaling>
          <c:orientation val="minMax"/>
          <c:min val="13"/>
        </c:scaling>
        <c:delete val="0"/>
        <c:axPos val="l"/>
        <c:numFmt formatCode="#,##0.0_);\(#,##0.0\)" sourceLinked="1"/>
        <c:majorTickMark val="out"/>
        <c:minorTickMark val="none"/>
        <c:tickLblPos val="nextTo"/>
        <c:crossAx val="12492441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'Income statement'!$A$84</c:f>
              <c:strCache>
                <c:ptCount val="1"/>
                <c:pt idx="0">
                  <c:v>ROE</c:v>
                </c:pt>
              </c:strCache>
            </c:strRef>
          </c:tx>
          <c:marker>
            <c:symbol val="none"/>
          </c:marker>
          <c:cat>
            <c:strRef>
              <c:f>'Income statement'!$B$83:$F$83</c:f>
              <c:strCache>
                <c:ptCount val="5"/>
                <c:pt idx="0">
                  <c:v>FY 2015</c:v>
                </c:pt>
                <c:pt idx="1">
                  <c:v>FY 2016</c:v>
                </c:pt>
                <c:pt idx="2">
                  <c:v>FY 2017</c:v>
                </c:pt>
                <c:pt idx="3">
                  <c:v>FY 2018</c:v>
                </c:pt>
                <c:pt idx="4">
                  <c:v>LTM (Ended  December 31, 2018)</c:v>
                </c:pt>
              </c:strCache>
            </c:strRef>
          </c:cat>
          <c:val>
            <c:numRef>
              <c:f>'Income statement'!$B$84:$F$84</c:f>
              <c:numCache>
                <c:formatCode>0%</c:formatCode>
                <c:ptCount val="5"/>
                <c:pt idx="0">
                  <c:v>6.2459528963386433E-2</c:v>
                </c:pt>
                <c:pt idx="1">
                  <c:v>6.3593502523113188E-2</c:v>
                </c:pt>
                <c:pt idx="2">
                  <c:v>9.6898223379590295E-2</c:v>
                </c:pt>
                <c:pt idx="3">
                  <c:v>-0.13911980921973235</c:v>
                </c:pt>
                <c:pt idx="4">
                  <c:v>-0.32321345165810372</c:v>
                </c:pt>
              </c:numCache>
            </c:numRef>
          </c:val>
          <c:smooth val="0"/>
          <c:extLst>
            <c:ext xmlns:c16="http://schemas.microsoft.com/office/drawing/2014/chart" uri="{C3380CC4-5D6E-409C-BE32-E72D297353CC}">
              <c16:uniqueId val="{00000000-058A-E54F-BE32-9B3CDEAE3C2F}"/>
            </c:ext>
          </c:extLst>
        </c:ser>
        <c:dLbls>
          <c:showLegendKey val="0"/>
          <c:showVal val="0"/>
          <c:showCatName val="0"/>
          <c:showSerName val="0"/>
          <c:showPercent val="0"/>
          <c:showBubbleSize val="0"/>
        </c:dLbls>
        <c:smooth val="0"/>
        <c:axId val="125449728"/>
        <c:axId val="123845376"/>
      </c:lineChart>
      <c:catAx>
        <c:axId val="125449728"/>
        <c:scaling>
          <c:orientation val="minMax"/>
        </c:scaling>
        <c:delete val="0"/>
        <c:axPos val="b"/>
        <c:numFmt formatCode="General" sourceLinked="0"/>
        <c:majorTickMark val="out"/>
        <c:minorTickMark val="none"/>
        <c:tickLblPos val="nextTo"/>
        <c:crossAx val="123845376"/>
        <c:crosses val="autoZero"/>
        <c:auto val="1"/>
        <c:lblAlgn val="ctr"/>
        <c:lblOffset val="100"/>
        <c:noMultiLvlLbl val="0"/>
      </c:catAx>
      <c:valAx>
        <c:axId val="123845376"/>
        <c:scaling>
          <c:orientation val="minMax"/>
        </c:scaling>
        <c:delete val="0"/>
        <c:axPos val="l"/>
        <c:numFmt formatCode="0%" sourceLinked="1"/>
        <c:majorTickMark val="out"/>
        <c:minorTickMark val="none"/>
        <c:tickLblPos val="nextTo"/>
        <c:crossAx val="125449728"/>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'Income statement'!$A$89</c:f>
              <c:strCache>
                <c:ptCount val="1"/>
                <c:pt idx="0">
                  <c:v>ROIC</c:v>
                </c:pt>
              </c:strCache>
            </c:strRef>
          </c:tx>
          <c:marker>
            <c:symbol val="none"/>
          </c:marker>
          <c:cat>
            <c:strRef>
              <c:f>'Income statement'!$B$88:$F$88</c:f>
              <c:strCache>
                <c:ptCount val="5"/>
                <c:pt idx="0">
                  <c:v>FY 2015</c:v>
                </c:pt>
                <c:pt idx="1">
                  <c:v>FY 2016</c:v>
                </c:pt>
                <c:pt idx="2">
                  <c:v>FY 2017</c:v>
                </c:pt>
                <c:pt idx="3">
                  <c:v>FY 2018</c:v>
                </c:pt>
                <c:pt idx="4">
                  <c:v>LTM (Ended  December 31, 2018)</c:v>
                </c:pt>
              </c:strCache>
            </c:strRef>
          </c:cat>
          <c:val>
            <c:numRef>
              <c:f>'Income statement'!$B$89:$F$89</c:f>
              <c:numCache>
                <c:formatCode>0%</c:formatCode>
                <c:ptCount val="5"/>
                <c:pt idx="0">
                  <c:v>8.4179756156222862E-2</c:v>
                </c:pt>
                <c:pt idx="1">
                  <c:v>8.849313050204427E-2</c:v>
                </c:pt>
                <c:pt idx="2">
                  <c:v>0.12142493465938017</c:v>
                </c:pt>
                <c:pt idx="3">
                  <c:v>-9.5220932011764944E-2</c:v>
                </c:pt>
                <c:pt idx="4">
                  <c:v>-0.2336996336996337</c:v>
                </c:pt>
              </c:numCache>
            </c:numRef>
          </c:val>
          <c:smooth val="0"/>
          <c:extLst>
            <c:ext xmlns:c16="http://schemas.microsoft.com/office/drawing/2014/chart" uri="{C3380CC4-5D6E-409C-BE32-E72D297353CC}">
              <c16:uniqueId val="{00000000-CC5B-ED42-BB7E-BB587971BD47}"/>
            </c:ext>
          </c:extLst>
        </c:ser>
        <c:dLbls>
          <c:showLegendKey val="0"/>
          <c:showVal val="0"/>
          <c:showCatName val="0"/>
          <c:showSerName val="0"/>
          <c:showPercent val="0"/>
          <c:showBubbleSize val="0"/>
        </c:dLbls>
        <c:smooth val="0"/>
        <c:axId val="125450240"/>
        <c:axId val="585850880"/>
      </c:lineChart>
      <c:catAx>
        <c:axId val="125450240"/>
        <c:scaling>
          <c:orientation val="minMax"/>
        </c:scaling>
        <c:delete val="0"/>
        <c:axPos val="b"/>
        <c:numFmt formatCode="General" sourceLinked="0"/>
        <c:majorTickMark val="out"/>
        <c:minorTickMark val="none"/>
        <c:tickLblPos val="nextTo"/>
        <c:crossAx val="585850880"/>
        <c:crosses val="autoZero"/>
        <c:auto val="1"/>
        <c:lblAlgn val="ctr"/>
        <c:lblOffset val="100"/>
        <c:noMultiLvlLbl val="0"/>
      </c:catAx>
      <c:valAx>
        <c:axId val="585850880"/>
        <c:scaling>
          <c:orientation val="minMax"/>
        </c:scaling>
        <c:delete val="0"/>
        <c:axPos val="l"/>
        <c:numFmt formatCode="0%" sourceLinked="1"/>
        <c:majorTickMark val="out"/>
        <c:minorTickMark val="none"/>
        <c:tickLblPos val="nextTo"/>
        <c:crossAx val="125450240"/>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'Income statement'!$S$45</c:f>
              <c:strCache>
                <c:ptCount val="1"/>
                <c:pt idx="0">
                  <c:v>Cash and short-term investments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'Income statement'!$T$44:$X$44</c:f>
              <c:numCache>
                <c:formatCode>d\-mmm\-yy</c:formatCode>
                <c:ptCount val="5"/>
                <c:pt idx="0">
                  <c:v>42094</c:v>
                </c:pt>
                <c:pt idx="1">
                  <c:v>42460</c:v>
                </c:pt>
                <c:pt idx="2">
                  <c:v>42825</c:v>
                </c:pt>
                <c:pt idx="3">
                  <c:v>43190</c:v>
                </c:pt>
                <c:pt idx="4">
                  <c:v>43464</c:v>
                </c:pt>
              </c:numCache>
            </c:numRef>
          </c:cat>
          <c:val>
            <c:numRef>
              <c:f>'Income statement'!$T$45:$X$45</c:f>
              <c:numCache>
                <c:formatCode>#,##0.0_);\(#,##0.0\)</c:formatCode>
                <c:ptCount val="5"/>
                <c:pt idx="0">
                  <c:v>106.26</c:v>
                </c:pt>
                <c:pt idx="1">
                  <c:v>79.72</c:v>
                </c:pt>
                <c:pt idx="2">
                  <c:v>67.623999999999981</c:v>
                </c:pt>
                <c:pt idx="3">
                  <c:v>58.56</c:v>
                </c:pt>
                <c:pt idx="4" formatCode="General">
                  <c:v>18.899999999999999</c:v>
                </c:pt>
              </c:numCache>
            </c:numRef>
          </c:val>
          <c:extLst>
            <c:ext xmlns:c16="http://schemas.microsoft.com/office/drawing/2014/chart" uri="{C3380CC4-5D6E-409C-BE32-E72D297353CC}">
              <c16:uniqueId val="{00000000-58EF-6441-A8FB-6BC16E5B58E3}"/>
            </c:ext>
          </c:extLst>
        </c:ser>
        <c:dLbls>
          <c:showLegendKey val="0"/>
          <c:showVal val="0"/>
          <c:showCatName val="0"/>
          <c:showSerName val="0"/>
          <c:showPercent val="0"/>
          <c:showBubbleSize val="0"/>
        </c:dLbls>
        <c:gapWidth val="150"/>
        <c:axId val="125169152"/>
        <c:axId val="585853760"/>
      </c:barChart>
      <c:catAx>
        <c:axId val="125169152"/>
        <c:scaling>
          <c:orientation val="minMax"/>
        </c:scaling>
        <c:delete val="0"/>
        <c:axPos val="b"/>
        <c:numFmt formatCode="d\-mmm\-yy" sourceLinked="1"/>
        <c:majorTickMark val="out"/>
        <c:minorTickMark val="none"/>
        <c:tickLblPos val="nextTo"/>
        <c:crossAx val="585853760"/>
        <c:crosses val="autoZero"/>
        <c:auto val="0"/>
        <c:lblAlgn val="ctr"/>
        <c:lblOffset val="100"/>
        <c:noMultiLvlLbl val="0"/>
      </c:catAx>
      <c:valAx>
        <c:axId val="585853760"/>
        <c:scaling>
          <c:orientation val="minMax"/>
        </c:scaling>
        <c:delete val="0"/>
        <c:axPos val="l"/>
        <c:numFmt formatCode="#,##0.0_);\(#,##0.0\)" sourceLinked="1"/>
        <c:majorTickMark val="out"/>
        <c:minorTickMark val="none"/>
        <c:tickLblPos val="nextTo"/>
        <c:crossAx val="12516915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526731215351762"/>
          <c:y val="0.19480351414406533"/>
          <c:w val="0.79863173805193444"/>
          <c:h val="0.58570501603966174"/>
        </c:manualLayout>
      </c:layout>
      <c:lineChart>
        <c:grouping val="standard"/>
        <c:varyColors val="0"/>
        <c:ser>
          <c:idx val="1"/>
          <c:order val="0"/>
          <c:tx>
            <c:strRef>
              <c:f>'Share price'!$N$1</c:f>
              <c:strCache>
                <c:ptCount val="1"/>
                <c:pt idx="0">
                  <c:v>CSS Share price</c:v>
                </c:pt>
              </c:strCache>
            </c:strRef>
          </c:tx>
          <c:spPr>
            <a:ln>
              <a:solidFill>
                <a:schemeClr val="accent1"/>
              </a:solidFill>
            </a:ln>
          </c:spPr>
          <c:marker>
            <c:symbol val="none"/>
          </c:marker>
          <c:cat>
            <c:numRef>
              <c:f>'Share price'!$M$2:$M$1011</c:f>
              <c:numCache>
                <c:formatCode>m\/d\/yyyy</c:formatCode>
                <c:ptCount val="1010"/>
                <c:pt idx="0">
                  <c:v>41274</c:v>
                </c:pt>
                <c:pt idx="1">
                  <c:v>41276</c:v>
                </c:pt>
                <c:pt idx="2">
                  <c:v>41277</c:v>
                </c:pt>
                <c:pt idx="3">
                  <c:v>41278</c:v>
                </c:pt>
                <c:pt idx="4">
                  <c:v>41281</c:v>
                </c:pt>
                <c:pt idx="5">
                  <c:v>41282</c:v>
                </c:pt>
                <c:pt idx="6">
                  <c:v>41283</c:v>
                </c:pt>
                <c:pt idx="7">
                  <c:v>41284</c:v>
                </c:pt>
                <c:pt idx="8">
                  <c:v>41285</c:v>
                </c:pt>
                <c:pt idx="9">
                  <c:v>41288</c:v>
                </c:pt>
                <c:pt idx="10">
                  <c:v>41289</c:v>
                </c:pt>
                <c:pt idx="11">
                  <c:v>41290</c:v>
                </c:pt>
                <c:pt idx="12">
                  <c:v>41291</c:v>
                </c:pt>
                <c:pt idx="13">
                  <c:v>41292</c:v>
                </c:pt>
                <c:pt idx="14">
                  <c:v>41296</c:v>
                </c:pt>
                <c:pt idx="15">
                  <c:v>41297</c:v>
                </c:pt>
                <c:pt idx="16">
                  <c:v>41298</c:v>
                </c:pt>
                <c:pt idx="17">
                  <c:v>41299</c:v>
                </c:pt>
                <c:pt idx="18">
                  <c:v>41302</c:v>
                </c:pt>
                <c:pt idx="19">
                  <c:v>41303</c:v>
                </c:pt>
                <c:pt idx="20">
                  <c:v>41304</c:v>
                </c:pt>
                <c:pt idx="21">
                  <c:v>41305</c:v>
                </c:pt>
                <c:pt idx="22">
                  <c:v>41306</c:v>
                </c:pt>
                <c:pt idx="23">
                  <c:v>41309</c:v>
                </c:pt>
                <c:pt idx="24">
                  <c:v>41310</c:v>
                </c:pt>
                <c:pt idx="25">
                  <c:v>41311</c:v>
                </c:pt>
                <c:pt idx="26">
                  <c:v>41312</c:v>
                </c:pt>
                <c:pt idx="27">
                  <c:v>41313</c:v>
                </c:pt>
                <c:pt idx="28">
                  <c:v>41316</c:v>
                </c:pt>
                <c:pt idx="29">
                  <c:v>41317</c:v>
                </c:pt>
                <c:pt idx="30">
                  <c:v>41318</c:v>
                </c:pt>
                <c:pt idx="31">
                  <c:v>41319</c:v>
                </c:pt>
                <c:pt idx="32">
                  <c:v>41320</c:v>
                </c:pt>
                <c:pt idx="33">
                  <c:v>41324</c:v>
                </c:pt>
                <c:pt idx="34">
                  <c:v>41325</c:v>
                </c:pt>
                <c:pt idx="35">
                  <c:v>41326</c:v>
                </c:pt>
                <c:pt idx="36">
                  <c:v>41327</c:v>
                </c:pt>
                <c:pt idx="37">
                  <c:v>41330</c:v>
                </c:pt>
                <c:pt idx="38">
                  <c:v>41331</c:v>
                </c:pt>
                <c:pt idx="39">
                  <c:v>41332</c:v>
                </c:pt>
                <c:pt idx="40">
                  <c:v>41333</c:v>
                </c:pt>
                <c:pt idx="41">
                  <c:v>41334</c:v>
                </c:pt>
                <c:pt idx="42">
                  <c:v>41337</c:v>
                </c:pt>
                <c:pt idx="43">
                  <c:v>41338</c:v>
                </c:pt>
                <c:pt idx="44">
                  <c:v>41339</c:v>
                </c:pt>
                <c:pt idx="45">
                  <c:v>41340</c:v>
                </c:pt>
                <c:pt idx="46">
                  <c:v>41341</c:v>
                </c:pt>
                <c:pt idx="47">
                  <c:v>41344</c:v>
                </c:pt>
                <c:pt idx="48">
                  <c:v>41345</c:v>
                </c:pt>
                <c:pt idx="49">
                  <c:v>41346</c:v>
                </c:pt>
                <c:pt idx="50">
                  <c:v>41347</c:v>
                </c:pt>
                <c:pt idx="51">
                  <c:v>41348</c:v>
                </c:pt>
                <c:pt idx="52">
                  <c:v>41351</c:v>
                </c:pt>
                <c:pt idx="53">
                  <c:v>41352</c:v>
                </c:pt>
                <c:pt idx="54">
                  <c:v>41353</c:v>
                </c:pt>
                <c:pt idx="55">
                  <c:v>41354</c:v>
                </c:pt>
                <c:pt idx="56">
                  <c:v>41355</c:v>
                </c:pt>
                <c:pt idx="57">
                  <c:v>41358</c:v>
                </c:pt>
                <c:pt idx="58">
                  <c:v>41359</c:v>
                </c:pt>
                <c:pt idx="59">
                  <c:v>41360</c:v>
                </c:pt>
                <c:pt idx="60">
                  <c:v>41361</c:v>
                </c:pt>
                <c:pt idx="61">
                  <c:v>41365</c:v>
                </c:pt>
                <c:pt idx="62">
                  <c:v>41366</c:v>
                </c:pt>
                <c:pt idx="63">
                  <c:v>41367</c:v>
                </c:pt>
                <c:pt idx="64">
                  <c:v>41368</c:v>
                </c:pt>
                <c:pt idx="65">
                  <c:v>41369</c:v>
                </c:pt>
                <c:pt idx="66">
                  <c:v>41372</c:v>
                </c:pt>
                <c:pt idx="67">
                  <c:v>41373</c:v>
                </c:pt>
                <c:pt idx="68">
                  <c:v>41374</c:v>
                </c:pt>
                <c:pt idx="69">
                  <c:v>41375</c:v>
                </c:pt>
                <c:pt idx="70">
                  <c:v>41376</c:v>
                </c:pt>
                <c:pt idx="71">
                  <c:v>41379</c:v>
                </c:pt>
                <c:pt idx="72">
                  <c:v>41380</c:v>
                </c:pt>
                <c:pt idx="73">
                  <c:v>41381</c:v>
                </c:pt>
                <c:pt idx="74">
                  <c:v>41382</c:v>
                </c:pt>
                <c:pt idx="75">
                  <c:v>41383</c:v>
                </c:pt>
                <c:pt idx="76">
                  <c:v>41386</c:v>
                </c:pt>
                <c:pt idx="77">
                  <c:v>41387</c:v>
                </c:pt>
                <c:pt idx="78">
                  <c:v>41388</c:v>
                </c:pt>
                <c:pt idx="79">
                  <c:v>41389</c:v>
                </c:pt>
                <c:pt idx="80">
                  <c:v>41390</c:v>
                </c:pt>
                <c:pt idx="81">
                  <c:v>41393</c:v>
                </c:pt>
                <c:pt idx="82">
                  <c:v>41394</c:v>
                </c:pt>
                <c:pt idx="83">
                  <c:v>41395</c:v>
                </c:pt>
                <c:pt idx="84">
                  <c:v>41396</c:v>
                </c:pt>
                <c:pt idx="85">
                  <c:v>41397</c:v>
                </c:pt>
                <c:pt idx="86">
                  <c:v>41400</c:v>
                </c:pt>
                <c:pt idx="87">
                  <c:v>41401</c:v>
                </c:pt>
                <c:pt idx="88">
                  <c:v>41402</c:v>
                </c:pt>
                <c:pt idx="89">
                  <c:v>41403</c:v>
                </c:pt>
                <c:pt idx="90">
                  <c:v>41404</c:v>
                </c:pt>
                <c:pt idx="91">
                  <c:v>41407</c:v>
                </c:pt>
                <c:pt idx="92">
                  <c:v>41408</c:v>
                </c:pt>
                <c:pt idx="93">
                  <c:v>41409</c:v>
                </c:pt>
                <c:pt idx="94">
                  <c:v>41410</c:v>
                </c:pt>
                <c:pt idx="95">
                  <c:v>41411</c:v>
                </c:pt>
                <c:pt idx="96">
                  <c:v>41414</c:v>
                </c:pt>
                <c:pt idx="97">
                  <c:v>41415</c:v>
                </c:pt>
                <c:pt idx="98">
                  <c:v>41416</c:v>
                </c:pt>
                <c:pt idx="99">
                  <c:v>41417</c:v>
                </c:pt>
                <c:pt idx="100">
                  <c:v>41418</c:v>
                </c:pt>
                <c:pt idx="101">
                  <c:v>41422</c:v>
                </c:pt>
                <c:pt idx="102">
                  <c:v>41423</c:v>
                </c:pt>
                <c:pt idx="103">
                  <c:v>41424</c:v>
                </c:pt>
                <c:pt idx="104">
                  <c:v>41425</c:v>
                </c:pt>
                <c:pt idx="105">
                  <c:v>41428</c:v>
                </c:pt>
                <c:pt idx="106">
                  <c:v>41429</c:v>
                </c:pt>
                <c:pt idx="107">
                  <c:v>41430</c:v>
                </c:pt>
                <c:pt idx="108">
                  <c:v>41431</c:v>
                </c:pt>
                <c:pt idx="109">
                  <c:v>41432</c:v>
                </c:pt>
                <c:pt idx="110">
                  <c:v>41435</c:v>
                </c:pt>
                <c:pt idx="111">
                  <c:v>41436</c:v>
                </c:pt>
                <c:pt idx="112">
                  <c:v>41437</c:v>
                </c:pt>
                <c:pt idx="113">
                  <c:v>41438</c:v>
                </c:pt>
                <c:pt idx="114">
                  <c:v>41439</c:v>
                </c:pt>
                <c:pt idx="115">
                  <c:v>41442</c:v>
                </c:pt>
                <c:pt idx="116">
                  <c:v>41443</c:v>
                </c:pt>
                <c:pt idx="117">
                  <c:v>41444</c:v>
                </c:pt>
                <c:pt idx="118">
                  <c:v>41445</c:v>
                </c:pt>
                <c:pt idx="119">
                  <c:v>41446</c:v>
                </c:pt>
                <c:pt idx="120">
                  <c:v>41449</c:v>
                </c:pt>
                <c:pt idx="121">
                  <c:v>41450</c:v>
                </c:pt>
                <c:pt idx="122">
                  <c:v>41451</c:v>
                </c:pt>
                <c:pt idx="123">
                  <c:v>41452</c:v>
                </c:pt>
                <c:pt idx="124">
                  <c:v>41453</c:v>
                </c:pt>
                <c:pt idx="125">
                  <c:v>41456</c:v>
                </c:pt>
                <c:pt idx="126">
                  <c:v>41457</c:v>
                </c:pt>
                <c:pt idx="127">
                  <c:v>41458</c:v>
                </c:pt>
                <c:pt idx="128">
                  <c:v>41460</c:v>
                </c:pt>
                <c:pt idx="129">
                  <c:v>41463</c:v>
                </c:pt>
                <c:pt idx="130">
                  <c:v>41464</c:v>
                </c:pt>
                <c:pt idx="131">
                  <c:v>41465</c:v>
                </c:pt>
                <c:pt idx="132">
                  <c:v>41466</c:v>
                </c:pt>
                <c:pt idx="133">
                  <c:v>41467</c:v>
                </c:pt>
                <c:pt idx="134">
                  <c:v>41470</c:v>
                </c:pt>
                <c:pt idx="135">
                  <c:v>41471</c:v>
                </c:pt>
                <c:pt idx="136">
                  <c:v>41472</c:v>
                </c:pt>
                <c:pt idx="137">
                  <c:v>41473</c:v>
                </c:pt>
                <c:pt idx="138">
                  <c:v>41474</c:v>
                </c:pt>
                <c:pt idx="139">
                  <c:v>41477</c:v>
                </c:pt>
                <c:pt idx="140">
                  <c:v>41478</c:v>
                </c:pt>
                <c:pt idx="141">
                  <c:v>41479</c:v>
                </c:pt>
                <c:pt idx="142">
                  <c:v>41480</c:v>
                </c:pt>
                <c:pt idx="143">
                  <c:v>41481</c:v>
                </c:pt>
                <c:pt idx="144">
                  <c:v>41484</c:v>
                </c:pt>
                <c:pt idx="145">
                  <c:v>41485</c:v>
                </c:pt>
                <c:pt idx="146">
                  <c:v>41486</c:v>
                </c:pt>
                <c:pt idx="147">
                  <c:v>41487</c:v>
                </c:pt>
                <c:pt idx="148">
                  <c:v>41488</c:v>
                </c:pt>
                <c:pt idx="149">
                  <c:v>41491</c:v>
                </c:pt>
                <c:pt idx="150">
                  <c:v>41492</c:v>
                </c:pt>
                <c:pt idx="151">
                  <c:v>41493</c:v>
                </c:pt>
                <c:pt idx="152">
                  <c:v>41494</c:v>
                </c:pt>
                <c:pt idx="153">
                  <c:v>41495</c:v>
                </c:pt>
                <c:pt idx="154">
                  <c:v>41498</c:v>
                </c:pt>
                <c:pt idx="155">
                  <c:v>41499</c:v>
                </c:pt>
                <c:pt idx="156">
                  <c:v>41500</c:v>
                </c:pt>
                <c:pt idx="157">
                  <c:v>41501</c:v>
                </c:pt>
                <c:pt idx="158">
                  <c:v>41502</c:v>
                </c:pt>
                <c:pt idx="159">
                  <c:v>41505</c:v>
                </c:pt>
                <c:pt idx="160">
                  <c:v>41506</c:v>
                </c:pt>
                <c:pt idx="161">
                  <c:v>41507</c:v>
                </c:pt>
                <c:pt idx="162">
                  <c:v>41508</c:v>
                </c:pt>
                <c:pt idx="163">
                  <c:v>41509</c:v>
                </c:pt>
                <c:pt idx="164">
                  <c:v>41512</c:v>
                </c:pt>
                <c:pt idx="165">
                  <c:v>41513</c:v>
                </c:pt>
                <c:pt idx="166">
                  <c:v>41514</c:v>
                </c:pt>
                <c:pt idx="167">
                  <c:v>41515</c:v>
                </c:pt>
                <c:pt idx="168">
                  <c:v>41516</c:v>
                </c:pt>
                <c:pt idx="169">
                  <c:v>41520</c:v>
                </c:pt>
                <c:pt idx="170">
                  <c:v>41521</c:v>
                </c:pt>
                <c:pt idx="171">
                  <c:v>41522</c:v>
                </c:pt>
                <c:pt idx="172">
                  <c:v>41523</c:v>
                </c:pt>
                <c:pt idx="173">
                  <c:v>41526</c:v>
                </c:pt>
                <c:pt idx="174">
                  <c:v>41527</c:v>
                </c:pt>
                <c:pt idx="175">
                  <c:v>41528</c:v>
                </c:pt>
                <c:pt idx="176">
                  <c:v>41529</c:v>
                </c:pt>
                <c:pt idx="177">
                  <c:v>41530</c:v>
                </c:pt>
                <c:pt idx="178">
                  <c:v>41533</c:v>
                </c:pt>
                <c:pt idx="179">
                  <c:v>41534</c:v>
                </c:pt>
                <c:pt idx="180">
                  <c:v>41535</c:v>
                </c:pt>
                <c:pt idx="181">
                  <c:v>41536</c:v>
                </c:pt>
                <c:pt idx="182">
                  <c:v>41537</c:v>
                </c:pt>
                <c:pt idx="183">
                  <c:v>41540</c:v>
                </c:pt>
                <c:pt idx="184">
                  <c:v>41541</c:v>
                </c:pt>
                <c:pt idx="185">
                  <c:v>41542</c:v>
                </c:pt>
                <c:pt idx="186">
                  <c:v>41543</c:v>
                </c:pt>
                <c:pt idx="187">
                  <c:v>41544</c:v>
                </c:pt>
                <c:pt idx="188">
                  <c:v>41547</c:v>
                </c:pt>
                <c:pt idx="189">
                  <c:v>41548</c:v>
                </c:pt>
                <c:pt idx="190">
                  <c:v>41549</c:v>
                </c:pt>
                <c:pt idx="191">
                  <c:v>41550</c:v>
                </c:pt>
                <c:pt idx="192">
                  <c:v>41551</c:v>
                </c:pt>
                <c:pt idx="193">
                  <c:v>41554</c:v>
                </c:pt>
                <c:pt idx="194">
                  <c:v>41555</c:v>
                </c:pt>
                <c:pt idx="195">
                  <c:v>41556</c:v>
                </c:pt>
                <c:pt idx="196">
                  <c:v>41557</c:v>
                </c:pt>
                <c:pt idx="197">
                  <c:v>41558</c:v>
                </c:pt>
                <c:pt idx="198">
                  <c:v>41561</c:v>
                </c:pt>
                <c:pt idx="199">
                  <c:v>41562</c:v>
                </c:pt>
                <c:pt idx="200">
                  <c:v>41563</c:v>
                </c:pt>
                <c:pt idx="201">
                  <c:v>41564</c:v>
                </c:pt>
                <c:pt idx="202">
                  <c:v>41565</c:v>
                </c:pt>
                <c:pt idx="203">
                  <c:v>41568</c:v>
                </c:pt>
                <c:pt idx="204">
                  <c:v>41569</c:v>
                </c:pt>
                <c:pt idx="205">
                  <c:v>41570</c:v>
                </c:pt>
                <c:pt idx="206">
                  <c:v>41571</c:v>
                </c:pt>
                <c:pt idx="207">
                  <c:v>41572</c:v>
                </c:pt>
                <c:pt idx="208">
                  <c:v>41575</c:v>
                </c:pt>
                <c:pt idx="209">
                  <c:v>41576</c:v>
                </c:pt>
                <c:pt idx="210">
                  <c:v>41577</c:v>
                </c:pt>
                <c:pt idx="211">
                  <c:v>41578</c:v>
                </c:pt>
                <c:pt idx="212">
                  <c:v>41579</c:v>
                </c:pt>
                <c:pt idx="213">
                  <c:v>41582</c:v>
                </c:pt>
                <c:pt idx="214">
                  <c:v>41583</c:v>
                </c:pt>
                <c:pt idx="215">
                  <c:v>41584</c:v>
                </c:pt>
                <c:pt idx="216">
                  <c:v>41585</c:v>
                </c:pt>
                <c:pt idx="217">
                  <c:v>41586</c:v>
                </c:pt>
                <c:pt idx="218">
                  <c:v>41589</c:v>
                </c:pt>
                <c:pt idx="219">
                  <c:v>41590</c:v>
                </c:pt>
                <c:pt idx="220">
                  <c:v>41591</c:v>
                </c:pt>
                <c:pt idx="221">
                  <c:v>41592</c:v>
                </c:pt>
                <c:pt idx="222">
                  <c:v>41593</c:v>
                </c:pt>
                <c:pt idx="223">
                  <c:v>41596</c:v>
                </c:pt>
                <c:pt idx="224">
                  <c:v>41597</c:v>
                </c:pt>
                <c:pt idx="225">
                  <c:v>41598</c:v>
                </c:pt>
                <c:pt idx="226">
                  <c:v>41599</c:v>
                </c:pt>
                <c:pt idx="227">
                  <c:v>41600</c:v>
                </c:pt>
                <c:pt idx="228">
                  <c:v>41603</c:v>
                </c:pt>
                <c:pt idx="229">
                  <c:v>41604</c:v>
                </c:pt>
                <c:pt idx="230">
                  <c:v>41605</c:v>
                </c:pt>
                <c:pt idx="231">
                  <c:v>41607</c:v>
                </c:pt>
                <c:pt idx="232">
                  <c:v>41610</c:v>
                </c:pt>
                <c:pt idx="233">
                  <c:v>41611</c:v>
                </c:pt>
                <c:pt idx="234">
                  <c:v>41612</c:v>
                </c:pt>
                <c:pt idx="235">
                  <c:v>41613</c:v>
                </c:pt>
                <c:pt idx="236">
                  <c:v>41614</c:v>
                </c:pt>
                <c:pt idx="237">
                  <c:v>41617</c:v>
                </c:pt>
                <c:pt idx="238">
                  <c:v>41618</c:v>
                </c:pt>
                <c:pt idx="239">
                  <c:v>41619</c:v>
                </c:pt>
                <c:pt idx="240">
                  <c:v>41620</c:v>
                </c:pt>
                <c:pt idx="241">
                  <c:v>41621</c:v>
                </c:pt>
                <c:pt idx="242">
                  <c:v>41624</c:v>
                </c:pt>
                <c:pt idx="243">
                  <c:v>41625</c:v>
                </c:pt>
                <c:pt idx="244">
                  <c:v>41626</c:v>
                </c:pt>
                <c:pt idx="245">
                  <c:v>41627</c:v>
                </c:pt>
                <c:pt idx="246">
                  <c:v>41628</c:v>
                </c:pt>
                <c:pt idx="247">
                  <c:v>41631</c:v>
                </c:pt>
                <c:pt idx="248">
                  <c:v>41632</c:v>
                </c:pt>
                <c:pt idx="249">
                  <c:v>41634</c:v>
                </c:pt>
                <c:pt idx="250">
                  <c:v>41635</c:v>
                </c:pt>
                <c:pt idx="251">
                  <c:v>41638</c:v>
                </c:pt>
                <c:pt idx="252">
                  <c:v>41639</c:v>
                </c:pt>
                <c:pt idx="253">
                  <c:v>41641</c:v>
                </c:pt>
                <c:pt idx="254">
                  <c:v>41642</c:v>
                </c:pt>
                <c:pt idx="255">
                  <c:v>41645</c:v>
                </c:pt>
                <c:pt idx="256">
                  <c:v>41646</c:v>
                </c:pt>
                <c:pt idx="257">
                  <c:v>41647</c:v>
                </c:pt>
                <c:pt idx="258">
                  <c:v>41648</c:v>
                </c:pt>
                <c:pt idx="259">
                  <c:v>41649</c:v>
                </c:pt>
                <c:pt idx="260">
                  <c:v>41652</c:v>
                </c:pt>
                <c:pt idx="261">
                  <c:v>41653</c:v>
                </c:pt>
                <c:pt idx="262">
                  <c:v>41654</c:v>
                </c:pt>
                <c:pt idx="263">
                  <c:v>41655</c:v>
                </c:pt>
                <c:pt idx="264">
                  <c:v>41656</c:v>
                </c:pt>
                <c:pt idx="265">
                  <c:v>41660</c:v>
                </c:pt>
                <c:pt idx="266">
                  <c:v>41661</c:v>
                </c:pt>
                <c:pt idx="267">
                  <c:v>41662</c:v>
                </c:pt>
                <c:pt idx="268">
                  <c:v>41663</c:v>
                </c:pt>
                <c:pt idx="269">
                  <c:v>41666</c:v>
                </c:pt>
                <c:pt idx="270">
                  <c:v>41667</c:v>
                </c:pt>
                <c:pt idx="271">
                  <c:v>41668</c:v>
                </c:pt>
                <c:pt idx="272">
                  <c:v>41669</c:v>
                </c:pt>
                <c:pt idx="273">
                  <c:v>41670</c:v>
                </c:pt>
                <c:pt idx="274">
                  <c:v>41673</c:v>
                </c:pt>
                <c:pt idx="275">
                  <c:v>41674</c:v>
                </c:pt>
                <c:pt idx="276">
                  <c:v>41675</c:v>
                </c:pt>
                <c:pt idx="277">
                  <c:v>41676</c:v>
                </c:pt>
                <c:pt idx="278">
                  <c:v>41677</c:v>
                </c:pt>
                <c:pt idx="279">
                  <c:v>41680</c:v>
                </c:pt>
                <c:pt idx="280">
                  <c:v>41681</c:v>
                </c:pt>
                <c:pt idx="281">
                  <c:v>41682</c:v>
                </c:pt>
                <c:pt idx="282">
                  <c:v>41683</c:v>
                </c:pt>
                <c:pt idx="283">
                  <c:v>41684</c:v>
                </c:pt>
                <c:pt idx="284">
                  <c:v>41688</c:v>
                </c:pt>
                <c:pt idx="285">
                  <c:v>41689</c:v>
                </c:pt>
                <c:pt idx="286">
                  <c:v>41690</c:v>
                </c:pt>
                <c:pt idx="287">
                  <c:v>41691</c:v>
                </c:pt>
                <c:pt idx="288">
                  <c:v>41694</c:v>
                </c:pt>
                <c:pt idx="289">
                  <c:v>41695</c:v>
                </c:pt>
                <c:pt idx="290">
                  <c:v>41696</c:v>
                </c:pt>
                <c:pt idx="291">
                  <c:v>41697</c:v>
                </c:pt>
                <c:pt idx="292">
                  <c:v>41698</c:v>
                </c:pt>
                <c:pt idx="293">
                  <c:v>41701</c:v>
                </c:pt>
                <c:pt idx="294">
                  <c:v>41702</c:v>
                </c:pt>
                <c:pt idx="295">
                  <c:v>41703</c:v>
                </c:pt>
                <c:pt idx="296">
                  <c:v>41704</c:v>
                </c:pt>
                <c:pt idx="297">
                  <c:v>41705</c:v>
                </c:pt>
                <c:pt idx="298">
                  <c:v>41708</c:v>
                </c:pt>
                <c:pt idx="299">
                  <c:v>41709</c:v>
                </c:pt>
                <c:pt idx="300">
                  <c:v>41710</c:v>
                </c:pt>
                <c:pt idx="301">
                  <c:v>41711</c:v>
                </c:pt>
                <c:pt idx="302">
                  <c:v>41712</c:v>
                </c:pt>
                <c:pt idx="303">
                  <c:v>41715</c:v>
                </c:pt>
                <c:pt idx="304">
                  <c:v>41716</c:v>
                </c:pt>
                <c:pt idx="305">
                  <c:v>41717</c:v>
                </c:pt>
                <c:pt idx="306">
                  <c:v>41718</c:v>
                </c:pt>
                <c:pt idx="307">
                  <c:v>41719</c:v>
                </c:pt>
                <c:pt idx="308">
                  <c:v>41722</c:v>
                </c:pt>
                <c:pt idx="309">
                  <c:v>41723</c:v>
                </c:pt>
                <c:pt idx="310">
                  <c:v>41724</c:v>
                </c:pt>
                <c:pt idx="311">
                  <c:v>41725</c:v>
                </c:pt>
                <c:pt idx="312">
                  <c:v>41726</c:v>
                </c:pt>
                <c:pt idx="313">
                  <c:v>41729</c:v>
                </c:pt>
                <c:pt idx="314">
                  <c:v>41730</c:v>
                </c:pt>
                <c:pt idx="315">
                  <c:v>41731</c:v>
                </c:pt>
                <c:pt idx="316">
                  <c:v>41732</c:v>
                </c:pt>
                <c:pt idx="317">
                  <c:v>41733</c:v>
                </c:pt>
                <c:pt idx="318">
                  <c:v>41736</c:v>
                </c:pt>
                <c:pt idx="319">
                  <c:v>41737</c:v>
                </c:pt>
                <c:pt idx="320">
                  <c:v>41738</c:v>
                </c:pt>
                <c:pt idx="321">
                  <c:v>41739</c:v>
                </c:pt>
                <c:pt idx="322">
                  <c:v>41740</c:v>
                </c:pt>
                <c:pt idx="323">
                  <c:v>41743</c:v>
                </c:pt>
                <c:pt idx="324">
                  <c:v>41744</c:v>
                </c:pt>
                <c:pt idx="325">
                  <c:v>41745</c:v>
                </c:pt>
                <c:pt idx="326">
                  <c:v>41746</c:v>
                </c:pt>
                <c:pt idx="327">
                  <c:v>41750</c:v>
                </c:pt>
                <c:pt idx="328">
                  <c:v>41751</c:v>
                </c:pt>
                <c:pt idx="329">
                  <c:v>41752</c:v>
                </c:pt>
                <c:pt idx="330">
                  <c:v>41753</c:v>
                </c:pt>
                <c:pt idx="331">
                  <c:v>41754</c:v>
                </c:pt>
                <c:pt idx="332">
                  <c:v>41757</c:v>
                </c:pt>
                <c:pt idx="333">
                  <c:v>41758</c:v>
                </c:pt>
                <c:pt idx="334">
                  <c:v>41759</c:v>
                </c:pt>
                <c:pt idx="335">
                  <c:v>41760</c:v>
                </c:pt>
                <c:pt idx="336">
                  <c:v>41761</c:v>
                </c:pt>
                <c:pt idx="337">
                  <c:v>41764</c:v>
                </c:pt>
                <c:pt idx="338">
                  <c:v>41765</c:v>
                </c:pt>
                <c:pt idx="339">
                  <c:v>41766</c:v>
                </c:pt>
                <c:pt idx="340">
                  <c:v>41767</c:v>
                </c:pt>
                <c:pt idx="341">
                  <c:v>41768</c:v>
                </c:pt>
                <c:pt idx="342">
                  <c:v>41771</c:v>
                </c:pt>
                <c:pt idx="343">
                  <c:v>41772</c:v>
                </c:pt>
                <c:pt idx="344">
                  <c:v>41773</c:v>
                </c:pt>
                <c:pt idx="345">
                  <c:v>41774</c:v>
                </c:pt>
                <c:pt idx="346">
                  <c:v>41775</c:v>
                </c:pt>
                <c:pt idx="347">
                  <c:v>41778</c:v>
                </c:pt>
                <c:pt idx="348">
                  <c:v>41779</c:v>
                </c:pt>
                <c:pt idx="349">
                  <c:v>41780</c:v>
                </c:pt>
                <c:pt idx="350">
                  <c:v>41781</c:v>
                </c:pt>
                <c:pt idx="351">
                  <c:v>41782</c:v>
                </c:pt>
                <c:pt idx="352">
                  <c:v>41786</c:v>
                </c:pt>
                <c:pt idx="353">
                  <c:v>41787</c:v>
                </c:pt>
                <c:pt idx="354">
                  <c:v>41788</c:v>
                </c:pt>
                <c:pt idx="355">
                  <c:v>41789</c:v>
                </c:pt>
                <c:pt idx="356">
                  <c:v>41792</c:v>
                </c:pt>
                <c:pt idx="357">
                  <c:v>41793</c:v>
                </c:pt>
                <c:pt idx="358">
                  <c:v>41794</c:v>
                </c:pt>
                <c:pt idx="359">
                  <c:v>41795</c:v>
                </c:pt>
                <c:pt idx="360">
                  <c:v>41796</c:v>
                </c:pt>
                <c:pt idx="361">
                  <c:v>41799</c:v>
                </c:pt>
                <c:pt idx="362">
                  <c:v>41800</c:v>
                </c:pt>
                <c:pt idx="363">
                  <c:v>41801</c:v>
                </c:pt>
                <c:pt idx="364">
                  <c:v>41802</c:v>
                </c:pt>
                <c:pt idx="365">
                  <c:v>41803</c:v>
                </c:pt>
                <c:pt idx="366">
                  <c:v>41806</c:v>
                </c:pt>
                <c:pt idx="367">
                  <c:v>41807</c:v>
                </c:pt>
                <c:pt idx="368">
                  <c:v>41808</c:v>
                </c:pt>
                <c:pt idx="369">
                  <c:v>41809</c:v>
                </c:pt>
                <c:pt idx="370">
                  <c:v>41810</c:v>
                </c:pt>
                <c:pt idx="371">
                  <c:v>41813</c:v>
                </c:pt>
                <c:pt idx="372">
                  <c:v>41814</c:v>
                </c:pt>
                <c:pt idx="373">
                  <c:v>41815</c:v>
                </c:pt>
                <c:pt idx="374">
                  <c:v>41816</c:v>
                </c:pt>
                <c:pt idx="375">
                  <c:v>41817</c:v>
                </c:pt>
                <c:pt idx="376">
                  <c:v>41820</c:v>
                </c:pt>
                <c:pt idx="377">
                  <c:v>41821</c:v>
                </c:pt>
                <c:pt idx="378">
                  <c:v>41822</c:v>
                </c:pt>
                <c:pt idx="379">
                  <c:v>41823</c:v>
                </c:pt>
                <c:pt idx="380">
                  <c:v>41827</c:v>
                </c:pt>
                <c:pt idx="381">
                  <c:v>41828</c:v>
                </c:pt>
                <c:pt idx="382">
                  <c:v>41829</c:v>
                </c:pt>
                <c:pt idx="383">
                  <c:v>41830</c:v>
                </c:pt>
                <c:pt idx="384">
                  <c:v>41831</c:v>
                </c:pt>
                <c:pt idx="385">
                  <c:v>41834</c:v>
                </c:pt>
                <c:pt idx="386">
                  <c:v>41835</c:v>
                </c:pt>
                <c:pt idx="387">
                  <c:v>41836</c:v>
                </c:pt>
                <c:pt idx="388">
                  <c:v>41837</c:v>
                </c:pt>
                <c:pt idx="389">
                  <c:v>41838</c:v>
                </c:pt>
                <c:pt idx="390">
                  <c:v>41841</c:v>
                </c:pt>
                <c:pt idx="391">
                  <c:v>41842</c:v>
                </c:pt>
                <c:pt idx="392">
                  <c:v>41843</c:v>
                </c:pt>
                <c:pt idx="393">
                  <c:v>41844</c:v>
                </c:pt>
                <c:pt idx="394">
                  <c:v>41845</c:v>
                </c:pt>
                <c:pt idx="395">
                  <c:v>41848</c:v>
                </c:pt>
                <c:pt idx="396">
                  <c:v>41849</c:v>
                </c:pt>
                <c:pt idx="397">
                  <c:v>41850</c:v>
                </c:pt>
                <c:pt idx="398">
                  <c:v>41851</c:v>
                </c:pt>
                <c:pt idx="399">
                  <c:v>41852</c:v>
                </c:pt>
                <c:pt idx="400">
                  <c:v>41855</c:v>
                </c:pt>
                <c:pt idx="401">
                  <c:v>41856</c:v>
                </c:pt>
                <c:pt idx="402">
                  <c:v>41857</c:v>
                </c:pt>
                <c:pt idx="403">
                  <c:v>41858</c:v>
                </c:pt>
                <c:pt idx="404">
                  <c:v>41859</c:v>
                </c:pt>
                <c:pt idx="405">
                  <c:v>41862</c:v>
                </c:pt>
                <c:pt idx="406">
                  <c:v>41863</c:v>
                </c:pt>
                <c:pt idx="407">
                  <c:v>41864</c:v>
                </c:pt>
                <c:pt idx="408">
                  <c:v>41865</c:v>
                </c:pt>
                <c:pt idx="409">
                  <c:v>41866</c:v>
                </c:pt>
                <c:pt idx="410">
                  <c:v>41869</c:v>
                </c:pt>
                <c:pt idx="411">
                  <c:v>41870</c:v>
                </c:pt>
                <c:pt idx="412">
                  <c:v>41871</c:v>
                </c:pt>
                <c:pt idx="413">
                  <c:v>41872</c:v>
                </c:pt>
                <c:pt idx="414">
                  <c:v>41873</c:v>
                </c:pt>
                <c:pt idx="415">
                  <c:v>41876</c:v>
                </c:pt>
                <c:pt idx="416">
                  <c:v>41877</c:v>
                </c:pt>
                <c:pt idx="417">
                  <c:v>41878</c:v>
                </c:pt>
                <c:pt idx="418">
                  <c:v>41879</c:v>
                </c:pt>
                <c:pt idx="419">
                  <c:v>41880</c:v>
                </c:pt>
                <c:pt idx="420">
                  <c:v>41884</c:v>
                </c:pt>
                <c:pt idx="421">
                  <c:v>41885</c:v>
                </c:pt>
                <c:pt idx="422">
                  <c:v>41886</c:v>
                </c:pt>
                <c:pt idx="423">
                  <c:v>41887</c:v>
                </c:pt>
                <c:pt idx="424">
                  <c:v>41890</c:v>
                </c:pt>
                <c:pt idx="425">
                  <c:v>41891</c:v>
                </c:pt>
                <c:pt idx="426">
                  <c:v>41892</c:v>
                </c:pt>
                <c:pt idx="427">
                  <c:v>41893</c:v>
                </c:pt>
                <c:pt idx="428">
                  <c:v>41894</c:v>
                </c:pt>
                <c:pt idx="429">
                  <c:v>41897</c:v>
                </c:pt>
                <c:pt idx="430">
                  <c:v>41898</c:v>
                </c:pt>
                <c:pt idx="431">
                  <c:v>41899</c:v>
                </c:pt>
                <c:pt idx="432">
                  <c:v>41900</c:v>
                </c:pt>
                <c:pt idx="433">
                  <c:v>41901</c:v>
                </c:pt>
                <c:pt idx="434">
                  <c:v>41904</c:v>
                </c:pt>
                <c:pt idx="435">
                  <c:v>41905</c:v>
                </c:pt>
                <c:pt idx="436">
                  <c:v>41906</c:v>
                </c:pt>
                <c:pt idx="437">
                  <c:v>41907</c:v>
                </c:pt>
                <c:pt idx="438">
                  <c:v>41908</c:v>
                </c:pt>
                <c:pt idx="439">
                  <c:v>41911</c:v>
                </c:pt>
                <c:pt idx="440">
                  <c:v>41912</c:v>
                </c:pt>
                <c:pt idx="441">
                  <c:v>41913</c:v>
                </c:pt>
                <c:pt idx="442">
                  <c:v>41914</c:v>
                </c:pt>
                <c:pt idx="443">
                  <c:v>41915</c:v>
                </c:pt>
                <c:pt idx="444">
                  <c:v>41918</c:v>
                </c:pt>
                <c:pt idx="445">
                  <c:v>41919</c:v>
                </c:pt>
                <c:pt idx="446">
                  <c:v>41920</c:v>
                </c:pt>
                <c:pt idx="447">
                  <c:v>41921</c:v>
                </c:pt>
                <c:pt idx="448">
                  <c:v>41922</c:v>
                </c:pt>
                <c:pt idx="449">
                  <c:v>41925</c:v>
                </c:pt>
                <c:pt idx="450">
                  <c:v>41926</c:v>
                </c:pt>
                <c:pt idx="451">
                  <c:v>41927</c:v>
                </c:pt>
                <c:pt idx="452">
                  <c:v>41928</c:v>
                </c:pt>
                <c:pt idx="453">
                  <c:v>41929</c:v>
                </c:pt>
                <c:pt idx="454">
                  <c:v>41932</c:v>
                </c:pt>
                <c:pt idx="455">
                  <c:v>41933</c:v>
                </c:pt>
                <c:pt idx="456">
                  <c:v>41934</c:v>
                </c:pt>
                <c:pt idx="457">
                  <c:v>41935</c:v>
                </c:pt>
                <c:pt idx="458">
                  <c:v>41936</c:v>
                </c:pt>
                <c:pt idx="459">
                  <c:v>41939</c:v>
                </c:pt>
                <c:pt idx="460">
                  <c:v>41940</c:v>
                </c:pt>
                <c:pt idx="461">
                  <c:v>41941</c:v>
                </c:pt>
                <c:pt idx="462">
                  <c:v>41942</c:v>
                </c:pt>
                <c:pt idx="463">
                  <c:v>41943</c:v>
                </c:pt>
                <c:pt idx="464">
                  <c:v>41946</c:v>
                </c:pt>
                <c:pt idx="465">
                  <c:v>41947</c:v>
                </c:pt>
                <c:pt idx="466">
                  <c:v>41948</c:v>
                </c:pt>
                <c:pt idx="467">
                  <c:v>41949</c:v>
                </c:pt>
                <c:pt idx="468">
                  <c:v>41950</c:v>
                </c:pt>
                <c:pt idx="469">
                  <c:v>41953</c:v>
                </c:pt>
                <c:pt idx="470">
                  <c:v>41954</c:v>
                </c:pt>
                <c:pt idx="471">
                  <c:v>41955</c:v>
                </c:pt>
                <c:pt idx="472">
                  <c:v>41956</c:v>
                </c:pt>
                <c:pt idx="473">
                  <c:v>41957</c:v>
                </c:pt>
                <c:pt idx="474">
                  <c:v>41960</c:v>
                </c:pt>
                <c:pt idx="475">
                  <c:v>41961</c:v>
                </c:pt>
                <c:pt idx="476">
                  <c:v>41962</c:v>
                </c:pt>
                <c:pt idx="477">
                  <c:v>41963</c:v>
                </c:pt>
                <c:pt idx="478">
                  <c:v>41964</c:v>
                </c:pt>
                <c:pt idx="479">
                  <c:v>41967</c:v>
                </c:pt>
                <c:pt idx="480">
                  <c:v>41968</c:v>
                </c:pt>
                <c:pt idx="481">
                  <c:v>41969</c:v>
                </c:pt>
                <c:pt idx="482">
                  <c:v>41971</c:v>
                </c:pt>
                <c:pt idx="483">
                  <c:v>41974</c:v>
                </c:pt>
                <c:pt idx="484">
                  <c:v>41975</c:v>
                </c:pt>
                <c:pt idx="485">
                  <c:v>41976</c:v>
                </c:pt>
                <c:pt idx="486">
                  <c:v>41977</c:v>
                </c:pt>
                <c:pt idx="487">
                  <c:v>41978</c:v>
                </c:pt>
                <c:pt idx="488">
                  <c:v>41981</c:v>
                </c:pt>
                <c:pt idx="489">
                  <c:v>41982</c:v>
                </c:pt>
                <c:pt idx="490">
                  <c:v>41983</c:v>
                </c:pt>
                <c:pt idx="491">
                  <c:v>41984</c:v>
                </c:pt>
                <c:pt idx="492">
                  <c:v>41985</c:v>
                </c:pt>
                <c:pt idx="493">
                  <c:v>41988</c:v>
                </c:pt>
                <c:pt idx="494">
                  <c:v>41989</c:v>
                </c:pt>
                <c:pt idx="495">
                  <c:v>41990</c:v>
                </c:pt>
                <c:pt idx="496">
                  <c:v>41991</c:v>
                </c:pt>
                <c:pt idx="497">
                  <c:v>41992</c:v>
                </c:pt>
                <c:pt idx="498">
                  <c:v>41995</c:v>
                </c:pt>
                <c:pt idx="499">
                  <c:v>41996</c:v>
                </c:pt>
                <c:pt idx="500">
                  <c:v>41997</c:v>
                </c:pt>
                <c:pt idx="501">
                  <c:v>41999</c:v>
                </c:pt>
                <c:pt idx="502">
                  <c:v>42002</c:v>
                </c:pt>
                <c:pt idx="503">
                  <c:v>42003</c:v>
                </c:pt>
                <c:pt idx="504">
                  <c:v>42004</c:v>
                </c:pt>
                <c:pt idx="505">
                  <c:v>42006</c:v>
                </c:pt>
                <c:pt idx="506">
                  <c:v>42009</c:v>
                </c:pt>
                <c:pt idx="507">
                  <c:v>42010</c:v>
                </c:pt>
                <c:pt idx="508">
                  <c:v>42011</c:v>
                </c:pt>
                <c:pt idx="509">
                  <c:v>42012</c:v>
                </c:pt>
                <c:pt idx="510">
                  <c:v>42013</c:v>
                </c:pt>
                <c:pt idx="511">
                  <c:v>42016</c:v>
                </c:pt>
                <c:pt idx="512">
                  <c:v>42017</c:v>
                </c:pt>
                <c:pt idx="513">
                  <c:v>42018</c:v>
                </c:pt>
                <c:pt idx="514">
                  <c:v>42019</c:v>
                </c:pt>
                <c:pt idx="515">
                  <c:v>42020</c:v>
                </c:pt>
                <c:pt idx="516">
                  <c:v>42024</c:v>
                </c:pt>
                <c:pt idx="517">
                  <c:v>42025</c:v>
                </c:pt>
                <c:pt idx="518">
                  <c:v>42026</c:v>
                </c:pt>
                <c:pt idx="519">
                  <c:v>42027</c:v>
                </c:pt>
                <c:pt idx="520">
                  <c:v>42030</c:v>
                </c:pt>
                <c:pt idx="521">
                  <c:v>42031</c:v>
                </c:pt>
                <c:pt idx="522">
                  <c:v>42032</c:v>
                </c:pt>
                <c:pt idx="523">
                  <c:v>42033</c:v>
                </c:pt>
                <c:pt idx="524">
                  <c:v>42034</c:v>
                </c:pt>
                <c:pt idx="525">
                  <c:v>42037</c:v>
                </c:pt>
                <c:pt idx="526">
                  <c:v>42038</c:v>
                </c:pt>
                <c:pt idx="527">
                  <c:v>42039</c:v>
                </c:pt>
                <c:pt idx="528">
                  <c:v>42040</c:v>
                </c:pt>
                <c:pt idx="529">
                  <c:v>42041</c:v>
                </c:pt>
                <c:pt idx="530">
                  <c:v>42044</c:v>
                </c:pt>
                <c:pt idx="531">
                  <c:v>42045</c:v>
                </c:pt>
                <c:pt idx="532">
                  <c:v>42046</c:v>
                </c:pt>
                <c:pt idx="533">
                  <c:v>42047</c:v>
                </c:pt>
                <c:pt idx="534">
                  <c:v>42048</c:v>
                </c:pt>
                <c:pt idx="535">
                  <c:v>42052</c:v>
                </c:pt>
                <c:pt idx="536">
                  <c:v>42053</c:v>
                </c:pt>
                <c:pt idx="537">
                  <c:v>42054</c:v>
                </c:pt>
                <c:pt idx="538">
                  <c:v>42055</c:v>
                </c:pt>
                <c:pt idx="539">
                  <c:v>42058</c:v>
                </c:pt>
                <c:pt idx="540">
                  <c:v>42059</c:v>
                </c:pt>
                <c:pt idx="541">
                  <c:v>42060</c:v>
                </c:pt>
                <c:pt idx="542">
                  <c:v>42061</c:v>
                </c:pt>
                <c:pt idx="543">
                  <c:v>42062</c:v>
                </c:pt>
                <c:pt idx="544">
                  <c:v>42065</c:v>
                </c:pt>
                <c:pt idx="545">
                  <c:v>42066</c:v>
                </c:pt>
                <c:pt idx="546">
                  <c:v>42067</c:v>
                </c:pt>
                <c:pt idx="547">
                  <c:v>42068</c:v>
                </c:pt>
                <c:pt idx="548">
                  <c:v>42069</c:v>
                </c:pt>
                <c:pt idx="549">
                  <c:v>42072</c:v>
                </c:pt>
                <c:pt idx="550">
                  <c:v>42073</c:v>
                </c:pt>
                <c:pt idx="551">
                  <c:v>42074</c:v>
                </c:pt>
                <c:pt idx="552">
                  <c:v>42075</c:v>
                </c:pt>
                <c:pt idx="553">
                  <c:v>42076</c:v>
                </c:pt>
                <c:pt idx="554">
                  <c:v>42079</c:v>
                </c:pt>
                <c:pt idx="555">
                  <c:v>42080</c:v>
                </c:pt>
                <c:pt idx="556">
                  <c:v>42081</c:v>
                </c:pt>
                <c:pt idx="557">
                  <c:v>42082</c:v>
                </c:pt>
                <c:pt idx="558">
                  <c:v>42083</c:v>
                </c:pt>
                <c:pt idx="559">
                  <c:v>42086</c:v>
                </c:pt>
                <c:pt idx="560">
                  <c:v>42087</c:v>
                </c:pt>
                <c:pt idx="561">
                  <c:v>42088</c:v>
                </c:pt>
                <c:pt idx="562">
                  <c:v>42089</c:v>
                </c:pt>
                <c:pt idx="563">
                  <c:v>42090</c:v>
                </c:pt>
                <c:pt idx="564">
                  <c:v>42093</c:v>
                </c:pt>
                <c:pt idx="565">
                  <c:v>42094</c:v>
                </c:pt>
                <c:pt idx="566">
                  <c:v>42095</c:v>
                </c:pt>
                <c:pt idx="567">
                  <c:v>42096</c:v>
                </c:pt>
                <c:pt idx="568">
                  <c:v>42100</c:v>
                </c:pt>
                <c:pt idx="569">
                  <c:v>42101</c:v>
                </c:pt>
                <c:pt idx="570">
                  <c:v>42102</c:v>
                </c:pt>
                <c:pt idx="571">
                  <c:v>42103</c:v>
                </c:pt>
                <c:pt idx="572">
                  <c:v>42104</c:v>
                </c:pt>
                <c:pt idx="573">
                  <c:v>42107</c:v>
                </c:pt>
                <c:pt idx="574">
                  <c:v>42108</c:v>
                </c:pt>
                <c:pt idx="575">
                  <c:v>42109</c:v>
                </c:pt>
                <c:pt idx="576">
                  <c:v>42110</c:v>
                </c:pt>
                <c:pt idx="577">
                  <c:v>42111</c:v>
                </c:pt>
                <c:pt idx="578">
                  <c:v>42114</c:v>
                </c:pt>
                <c:pt idx="579">
                  <c:v>42115</c:v>
                </c:pt>
                <c:pt idx="580">
                  <c:v>42116</c:v>
                </c:pt>
                <c:pt idx="581">
                  <c:v>42117</c:v>
                </c:pt>
                <c:pt idx="582">
                  <c:v>42118</c:v>
                </c:pt>
                <c:pt idx="583">
                  <c:v>42121</c:v>
                </c:pt>
                <c:pt idx="584">
                  <c:v>42122</c:v>
                </c:pt>
                <c:pt idx="585">
                  <c:v>42123</c:v>
                </c:pt>
                <c:pt idx="586">
                  <c:v>42124</c:v>
                </c:pt>
                <c:pt idx="587">
                  <c:v>42125</c:v>
                </c:pt>
                <c:pt idx="588">
                  <c:v>42128</c:v>
                </c:pt>
                <c:pt idx="589">
                  <c:v>42129</c:v>
                </c:pt>
                <c:pt idx="590">
                  <c:v>42130</c:v>
                </c:pt>
                <c:pt idx="591">
                  <c:v>42131</c:v>
                </c:pt>
                <c:pt idx="592">
                  <c:v>42132</c:v>
                </c:pt>
                <c:pt idx="593">
                  <c:v>42135</c:v>
                </c:pt>
                <c:pt idx="594">
                  <c:v>42136</c:v>
                </c:pt>
                <c:pt idx="595">
                  <c:v>42137</c:v>
                </c:pt>
                <c:pt idx="596">
                  <c:v>42138</c:v>
                </c:pt>
                <c:pt idx="597">
                  <c:v>42139</c:v>
                </c:pt>
                <c:pt idx="598">
                  <c:v>42142</c:v>
                </c:pt>
                <c:pt idx="599">
                  <c:v>42143</c:v>
                </c:pt>
                <c:pt idx="600">
                  <c:v>42144</c:v>
                </c:pt>
                <c:pt idx="601">
                  <c:v>42145</c:v>
                </c:pt>
                <c:pt idx="602">
                  <c:v>42146</c:v>
                </c:pt>
                <c:pt idx="603">
                  <c:v>42150</c:v>
                </c:pt>
                <c:pt idx="604">
                  <c:v>42151</c:v>
                </c:pt>
                <c:pt idx="605">
                  <c:v>42152</c:v>
                </c:pt>
                <c:pt idx="606">
                  <c:v>42153</c:v>
                </c:pt>
                <c:pt idx="607">
                  <c:v>42156</c:v>
                </c:pt>
                <c:pt idx="608">
                  <c:v>42157</c:v>
                </c:pt>
                <c:pt idx="609">
                  <c:v>42158</c:v>
                </c:pt>
                <c:pt idx="610">
                  <c:v>42159</c:v>
                </c:pt>
                <c:pt idx="611">
                  <c:v>42160</c:v>
                </c:pt>
                <c:pt idx="612">
                  <c:v>42163</c:v>
                </c:pt>
                <c:pt idx="613">
                  <c:v>42164</c:v>
                </c:pt>
                <c:pt idx="614">
                  <c:v>42165</c:v>
                </c:pt>
                <c:pt idx="615">
                  <c:v>42166</c:v>
                </c:pt>
                <c:pt idx="616">
                  <c:v>42167</c:v>
                </c:pt>
                <c:pt idx="617">
                  <c:v>42170</c:v>
                </c:pt>
                <c:pt idx="618">
                  <c:v>42171</c:v>
                </c:pt>
                <c:pt idx="619">
                  <c:v>42172</c:v>
                </c:pt>
                <c:pt idx="620">
                  <c:v>42173</c:v>
                </c:pt>
                <c:pt idx="621">
                  <c:v>42174</c:v>
                </c:pt>
                <c:pt idx="622">
                  <c:v>42177</c:v>
                </c:pt>
                <c:pt idx="623">
                  <c:v>42178</c:v>
                </c:pt>
                <c:pt idx="624">
                  <c:v>42179</c:v>
                </c:pt>
                <c:pt idx="625">
                  <c:v>42180</c:v>
                </c:pt>
                <c:pt idx="626">
                  <c:v>42181</c:v>
                </c:pt>
                <c:pt idx="627">
                  <c:v>42184</c:v>
                </c:pt>
                <c:pt idx="628">
                  <c:v>42185</c:v>
                </c:pt>
                <c:pt idx="629">
                  <c:v>42186</c:v>
                </c:pt>
                <c:pt idx="630">
                  <c:v>42187</c:v>
                </c:pt>
                <c:pt idx="631">
                  <c:v>42191</c:v>
                </c:pt>
                <c:pt idx="632">
                  <c:v>42192</c:v>
                </c:pt>
                <c:pt idx="633">
                  <c:v>42193</c:v>
                </c:pt>
                <c:pt idx="634">
                  <c:v>42194</c:v>
                </c:pt>
                <c:pt idx="635">
                  <c:v>42195</c:v>
                </c:pt>
                <c:pt idx="636">
                  <c:v>42198</c:v>
                </c:pt>
                <c:pt idx="637">
                  <c:v>42199</c:v>
                </c:pt>
                <c:pt idx="638">
                  <c:v>42200</c:v>
                </c:pt>
                <c:pt idx="639">
                  <c:v>42201</c:v>
                </c:pt>
                <c:pt idx="640">
                  <c:v>42202</c:v>
                </c:pt>
                <c:pt idx="641">
                  <c:v>42205</c:v>
                </c:pt>
                <c:pt idx="642">
                  <c:v>42206</c:v>
                </c:pt>
                <c:pt idx="643">
                  <c:v>42207</c:v>
                </c:pt>
                <c:pt idx="644">
                  <c:v>42208</c:v>
                </c:pt>
                <c:pt idx="645">
                  <c:v>42209</c:v>
                </c:pt>
                <c:pt idx="646">
                  <c:v>42212</c:v>
                </c:pt>
                <c:pt idx="647">
                  <c:v>42213</c:v>
                </c:pt>
                <c:pt idx="648">
                  <c:v>42214</c:v>
                </c:pt>
                <c:pt idx="649">
                  <c:v>42215</c:v>
                </c:pt>
                <c:pt idx="650">
                  <c:v>42216</c:v>
                </c:pt>
                <c:pt idx="651">
                  <c:v>42219</c:v>
                </c:pt>
                <c:pt idx="652">
                  <c:v>42220</c:v>
                </c:pt>
                <c:pt idx="653">
                  <c:v>42221</c:v>
                </c:pt>
                <c:pt idx="654">
                  <c:v>42222</c:v>
                </c:pt>
                <c:pt idx="655">
                  <c:v>42223</c:v>
                </c:pt>
                <c:pt idx="656">
                  <c:v>42226</c:v>
                </c:pt>
                <c:pt idx="657">
                  <c:v>42227</c:v>
                </c:pt>
                <c:pt idx="658">
                  <c:v>42228</c:v>
                </c:pt>
                <c:pt idx="659">
                  <c:v>42229</c:v>
                </c:pt>
                <c:pt idx="660">
                  <c:v>42230</c:v>
                </c:pt>
                <c:pt idx="661">
                  <c:v>42233</c:v>
                </c:pt>
                <c:pt idx="662">
                  <c:v>42234</c:v>
                </c:pt>
                <c:pt idx="663">
                  <c:v>42235</c:v>
                </c:pt>
                <c:pt idx="664">
                  <c:v>42236</c:v>
                </c:pt>
                <c:pt idx="665">
                  <c:v>42237</c:v>
                </c:pt>
                <c:pt idx="666">
                  <c:v>42240</c:v>
                </c:pt>
                <c:pt idx="667">
                  <c:v>42241</c:v>
                </c:pt>
                <c:pt idx="668">
                  <c:v>42242</c:v>
                </c:pt>
                <c:pt idx="669">
                  <c:v>42243</c:v>
                </c:pt>
                <c:pt idx="670">
                  <c:v>42244</c:v>
                </c:pt>
                <c:pt idx="671">
                  <c:v>42247</c:v>
                </c:pt>
                <c:pt idx="672">
                  <c:v>42248</c:v>
                </c:pt>
                <c:pt idx="673">
                  <c:v>42249</c:v>
                </c:pt>
                <c:pt idx="674">
                  <c:v>42250</c:v>
                </c:pt>
                <c:pt idx="675">
                  <c:v>42251</c:v>
                </c:pt>
                <c:pt idx="676">
                  <c:v>42255</c:v>
                </c:pt>
                <c:pt idx="677">
                  <c:v>42256</c:v>
                </c:pt>
                <c:pt idx="678">
                  <c:v>42257</c:v>
                </c:pt>
                <c:pt idx="679">
                  <c:v>42258</c:v>
                </c:pt>
                <c:pt idx="680">
                  <c:v>42261</c:v>
                </c:pt>
                <c:pt idx="681">
                  <c:v>42262</c:v>
                </c:pt>
                <c:pt idx="682">
                  <c:v>42263</c:v>
                </c:pt>
                <c:pt idx="683">
                  <c:v>42264</c:v>
                </c:pt>
                <c:pt idx="684">
                  <c:v>42265</c:v>
                </c:pt>
                <c:pt idx="685">
                  <c:v>42268</c:v>
                </c:pt>
                <c:pt idx="686">
                  <c:v>42269</c:v>
                </c:pt>
                <c:pt idx="687">
                  <c:v>42270</c:v>
                </c:pt>
                <c:pt idx="688">
                  <c:v>42271</c:v>
                </c:pt>
                <c:pt idx="689">
                  <c:v>42272</c:v>
                </c:pt>
                <c:pt idx="690">
                  <c:v>42275</c:v>
                </c:pt>
                <c:pt idx="691">
                  <c:v>42276</c:v>
                </c:pt>
                <c:pt idx="692">
                  <c:v>42277</c:v>
                </c:pt>
                <c:pt idx="693">
                  <c:v>42278</c:v>
                </c:pt>
                <c:pt idx="694">
                  <c:v>42279</c:v>
                </c:pt>
                <c:pt idx="695">
                  <c:v>42282</c:v>
                </c:pt>
                <c:pt idx="696">
                  <c:v>42283</c:v>
                </c:pt>
                <c:pt idx="697">
                  <c:v>42284</c:v>
                </c:pt>
                <c:pt idx="698">
                  <c:v>42285</c:v>
                </c:pt>
                <c:pt idx="699">
                  <c:v>42286</c:v>
                </c:pt>
                <c:pt idx="700">
                  <c:v>42289</c:v>
                </c:pt>
                <c:pt idx="701">
                  <c:v>42290</c:v>
                </c:pt>
                <c:pt idx="702">
                  <c:v>42291</c:v>
                </c:pt>
                <c:pt idx="703">
                  <c:v>42292</c:v>
                </c:pt>
                <c:pt idx="704">
                  <c:v>42293</c:v>
                </c:pt>
                <c:pt idx="705">
                  <c:v>42296</c:v>
                </c:pt>
                <c:pt idx="706">
                  <c:v>42297</c:v>
                </c:pt>
                <c:pt idx="707">
                  <c:v>42298</c:v>
                </c:pt>
                <c:pt idx="708">
                  <c:v>42299</c:v>
                </c:pt>
                <c:pt idx="709">
                  <c:v>42300</c:v>
                </c:pt>
                <c:pt idx="710">
                  <c:v>42303</c:v>
                </c:pt>
                <c:pt idx="711">
                  <c:v>42304</c:v>
                </c:pt>
                <c:pt idx="712">
                  <c:v>42305</c:v>
                </c:pt>
                <c:pt idx="713">
                  <c:v>42306</c:v>
                </c:pt>
                <c:pt idx="714">
                  <c:v>42307</c:v>
                </c:pt>
                <c:pt idx="715">
                  <c:v>42310</c:v>
                </c:pt>
                <c:pt idx="716">
                  <c:v>42311</c:v>
                </c:pt>
                <c:pt idx="717">
                  <c:v>42312</c:v>
                </c:pt>
                <c:pt idx="718">
                  <c:v>42313</c:v>
                </c:pt>
                <c:pt idx="719">
                  <c:v>42314</c:v>
                </c:pt>
                <c:pt idx="720">
                  <c:v>42317</c:v>
                </c:pt>
                <c:pt idx="721">
                  <c:v>42318</c:v>
                </c:pt>
                <c:pt idx="722">
                  <c:v>42319</c:v>
                </c:pt>
                <c:pt idx="723">
                  <c:v>42320</c:v>
                </c:pt>
                <c:pt idx="724">
                  <c:v>42321</c:v>
                </c:pt>
                <c:pt idx="725">
                  <c:v>42324</c:v>
                </c:pt>
                <c:pt idx="726">
                  <c:v>42325</c:v>
                </c:pt>
                <c:pt idx="727">
                  <c:v>42326</c:v>
                </c:pt>
                <c:pt idx="728">
                  <c:v>42327</c:v>
                </c:pt>
                <c:pt idx="729">
                  <c:v>42328</c:v>
                </c:pt>
                <c:pt idx="730">
                  <c:v>42331</c:v>
                </c:pt>
                <c:pt idx="731">
                  <c:v>42332</c:v>
                </c:pt>
                <c:pt idx="732">
                  <c:v>42333</c:v>
                </c:pt>
                <c:pt idx="733">
                  <c:v>42335</c:v>
                </c:pt>
                <c:pt idx="734">
                  <c:v>42338</c:v>
                </c:pt>
                <c:pt idx="735">
                  <c:v>42339</c:v>
                </c:pt>
                <c:pt idx="736">
                  <c:v>42340</c:v>
                </c:pt>
                <c:pt idx="737">
                  <c:v>42341</c:v>
                </c:pt>
                <c:pt idx="738">
                  <c:v>42342</c:v>
                </c:pt>
                <c:pt idx="739">
                  <c:v>42345</c:v>
                </c:pt>
                <c:pt idx="740">
                  <c:v>42346</c:v>
                </c:pt>
                <c:pt idx="741">
                  <c:v>42347</c:v>
                </c:pt>
                <c:pt idx="742">
                  <c:v>42348</c:v>
                </c:pt>
                <c:pt idx="743">
                  <c:v>42349</c:v>
                </c:pt>
                <c:pt idx="744">
                  <c:v>42352</c:v>
                </c:pt>
                <c:pt idx="745">
                  <c:v>42353</c:v>
                </c:pt>
                <c:pt idx="746">
                  <c:v>42354</c:v>
                </c:pt>
                <c:pt idx="747">
                  <c:v>42355</c:v>
                </c:pt>
                <c:pt idx="748">
                  <c:v>42356</c:v>
                </c:pt>
                <c:pt idx="749">
                  <c:v>42359</c:v>
                </c:pt>
                <c:pt idx="750">
                  <c:v>42360</c:v>
                </c:pt>
                <c:pt idx="751">
                  <c:v>42361</c:v>
                </c:pt>
                <c:pt idx="752">
                  <c:v>42362</c:v>
                </c:pt>
                <c:pt idx="753">
                  <c:v>42366</c:v>
                </c:pt>
                <c:pt idx="754">
                  <c:v>42367</c:v>
                </c:pt>
                <c:pt idx="755">
                  <c:v>42368</c:v>
                </c:pt>
                <c:pt idx="756">
                  <c:v>42369</c:v>
                </c:pt>
                <c:pt idx="757">
                  <c:v>42373</c:v>
                </c:pt>
                <c:pt idx="758">
                  <c:v>42374</c:v>
                </c:pt>
                <c:pt idx="759">
                  <c:v>42375</c:v>
                </c:pt>
                <c:pt idx="760">
                  <c:v>42376</c:v>
                </c:pt>
                <c:pt idx="761">
                  <c:v>42377</c:v>
                </c:pt>
                <c:pt idx="762">
                  <c:v>42380</c:v>
                </c:pt>
                <c:pt idx="763">
                  <c:v>42381</c:v>
                </c:pt>
                <c:pt idx="764">
                  <c:v>42382</c:v>
                </c:pt>
                <c:pt idx="765">
                  <c:v>42383</c:v>
                </c:pt>
                <c:pt idx="766">
                  <c:v>42384</c:v>
                </c:pt>
                <c:pt idx="767">
                  <c:v>42388</c:v>
                </c:pt>
                <c:pt idx="768">
                  <c:v>42389</c:v>
                </c:pt>
                <c:pt idx="769">
                  <c:v>42390</c:v>
                </c:pt>
                <c:pt idx="770">
                  <c:v>42391</c:v>
                </c:pt>
                <c:pt idx="771">
                  <c:v>42394</c:v>
                </c:pt>
                <c:pt idx="772">
                  <c:v>42395</c:v>
                </c:pt>
                <c:pt idx="773">
                  <c:v>42396</c:v>
                </c:pt>
                <c:pt idx="774">
                  <c:v>42397</c:v>
                </c:pt>
                <c:pt idx="775">
                  <c:v>42398</c:v>
                </c:pt>
                <c:pt idx="776">
                  <c:v>42401</c:v>
                </c:pt>
                <c:pt idx="777">
                  <c:v>42402</c:v>
                </c:pt>
                <c:pt idx="778">
                  <c:v>42403</c:v>
                </c:pt>
                <c:pt idx="779">
                  <c:v>42404</c:v>
                </c:pt>
                <c:pt idx="780">
                  <c:v>42405</c:v>
                </c:pt>
                <c:pt idx="781">
                  <c:v>42408</c:v>
                </c:pt>
                <c:pt idx="782">
                  <c:v>42409</c:v>
                </c:pt>
                <c:pt idx="783">
                  <c:v>42410</c:v>
                </c:pt>
                <c:pt idx="784">
                  <c:v>42411</c:v>
                </c:pt>
                <c:pt idx="785">
                  <c:v>42412</c:v>
                </c:pt>
                <c:pt idx="786">
                  <c:v>42416</c:v>
                </c:pt>
                <c:pt idx="787">
                  <c:v>42417</c:v>
                </c:pt>
                <c:pt idx="788">
                  <c:v>42418</c:v>
                </c:pt>
                <c:pt idx="789">
                  <c:v>42419</c:v>
                </c:pt>
                <c:pt idx="790">
                  <c:v>42422</c:v>
                </c:pt>
                <c:pt idx="791">
                  <c:v>42423</c:v>
                </c:pt>
                <c:pt idx="792">
                  <c:v>42424</c:v>
                </c:pt>
                <c:pt idx="793">
                  <c:v>42425</c:v>
                </c:pt>
                <c:pt idx="794">
                  <c:v>42426</c:v>
                </c:pt>
                <c:pt idx="795">
                  <c:v>42429</c:v>
                </c:pt>
                <c:pt idx="796">
                  <c:v>42430</c:v>
                </c:pt>
                <c:pt idx="797">
                  <c:v>42431</c:v>
                </c:pt>
                <c:pt idx="798">
                  <c:v>42432</c:v>
                </c:pt>
                <c:pt idx="799">
                  <c:v>42433</c:v>
                </c:pt>
                <c:pt idx="800">
                  <c:v>42436</c:v>
                </c:pt>
                <c:pt idx="801">
                  <c:v>42437</c:v>
                </c:pt>
                <c:pt idx="802">
                  <c:v>42438</c:v>
                </c:pt>
                <c:pt idx="803">
                  <c:v>42439</c:v>
                </c:pt>
                <c:pt idx="804">
                  <c:v>42440</c:v>
                </c:pt>
                <c:pt idx="805">
                  <c:v>42443</c:v>
                </c:pt>
                <c:pt idx="806">
                  <c:v>42444</c:v>
                </c:pt>
                <c:pt idx="807">
                  <c:v>42445</c:v>
                </c:pt>
                <c:pt idx="808">
                  <c:v>42446</c:v>
                </c:pt>
                <c:pt idx="809">
                  <c:v>42447</c:v>
                </c:pt>
                <c:pt idx="810">
                  <c:v>42450</c:v>
                </c:pt>
                <c:pt idx="811">
                  <c:v>42451</c:v>
                </c:pt>
                <c:pt idx="812">
                  <c:v>42452</c:v>
                </c:pt>
                <c:pt idx="813">
                  <c:v>42453</c:v>
                </c:pt>
                <c:pt idx="814">
                  <c:v>42457</c:v>
                </c:pt>
                <c:pt idx="815">
                  <c:v>42458</c:v>
                </c:pt>
                <c:pt idx="816">
                  <c:v>42459</c:v>
                </c:pt>
                <c:pt idx="817">
                  <c:v>42460</c:v>
                </c:pt>
                <c:pt idx="818">
                  <c:v>42461</c:v>
                </c:pt>
                <c:pt idx="819">
                  <c:v>42464</c:v>
                </c:pt>
                <c:pt idx="820">
                  <c:v>42465</c:v>
                </c:pt>
                <c:pt idx="821">
                  <c:v>42466</c:v>
                </c:pt>
                <c:pt idx="822">
                  <c:v>42467</c:v>
                </c:pt>
                <c:pt idx="823">
                  <c:v>42468</c:v>
                </c:pt>
                <c:pt idx="824">
                  <c:v>42471</c:v>
                </c:pt>
                <c:pt idx="825">
                  <c:v>42472</c:v>
                </c:pt>
                <c:pt idx="826">
                  <c:v>42473</c:v>
                </c:pt>
                <c:pt idx="827">
                  <c:v>42474</c:v>
                </c:pt>
                <c:pt idx="828">
                  <c:v>42475</c:v>
                </c:pt>
                <c:pt idx="829">
                  <c:v>42478</c:v>
                </c:pt>
                <c:pt idx="830">
                  <c:v>42479</c:v>
                </c:pt>
                <c:pt idx="831">
                  <c:v>42480</c:v>
                </c:pt>
                <c:pt idx="832">
                  <c:v>42481</c:v>
                </c:pt>
                <c:pt idx="833">
                  <c:v>42482</c:v>
                </c:pt>
                <c:pt idx="834">
                  <c:v>42485</c:v>
                </c:pt>
                <c:pt idx="835">
                  <c:v>42486</c:v>
                </c:pt>
                <c:pt idx="836">
                  <c:v>42487</c:v>
                </c:pt>
                <c:pt idx="837">
                  <c:v>42488</c:v>
                </c:pt>
                <c:pt idx="838">
                  <c:v>42489</c:v>
                </c:pt>
                <c:pt idx="839">
                  <c:v>42492</c:v>
                </c:pt>
                <c:pt idx="840">
                  <c:v>42493</c:v>
                </c:pt>
                <c:pt idx="841">
                  <c:v>42494</c:v>
                </c:pt>
                <c:pt idx="842">
                  <c:v>42495</c:v>
                </c:pt>
                <c:pt idx="843">
                  <c:v>42496</c:v>
                </c:pt>
                <c:pt idx="844">
                  <c:v>42499</c:v>
                </c:pt>
                <c:pt idx="845">
                  <c:v>42500</c:v>
                </c:pt>
                <c:pt idx="846">
                  <c:v>42501</c:v>
                </c:pt>
                <c:pt idx="847">
                  <c:v>42502</c:v>
                </c:pt>
                <c:pt idx="848">
                  <c:v>42503</c:v>
                </c:pt>
                <c:pt idx="849">
                  <c:v>42506</c:v>
                </c:pt>
                <c:pt idx="850">
                  <c:v>42507</c:v>
                </c:pt>
                <c:pt idx="851">
                  <c:v>42508</c:v>
                </c:pt>
                <c:pt idx="852">
                  <c:v>42509</c:v>
                </c:pt>
                <c:pt idx="853">
                  <c:v>42510</c:v>
                </c:pt>
                <c:pt idx="854">
                  <c:v>42513</c:v>
                </c:pt>
                <c:pt idx="855">
                  <c:v>42514</c:v>
                </c:pt>
                <c:pt idx="856">
                  <c:v>42515</c:v>
                </c:pt>
                <c:pt idx="857">
                  <c:v>42516</c:v>
                </c:pt>
                <c:pt idx="858">
                  <c:v>42517</c:v>
                </c:pt>
                <c:pt idx="859">
                  <c:v>42521</c:v>
                </c:pt>
                <c:pt idx="860">
                  <c:v>42522</c:v>
                </c:pt>
                <c:pt idx="861">
                  <c:v>42523</c:v>
                </c:pt>
                <c:pt idx="862">
                  <c:v>42524</c:v>
                </c:pt>
                <c:pt idx="863">
                  <c:v>42527</c:v>
                </c:pt>
                <c:pt idx="864">
                  <c:v>42528</c:v>
                </c:pt>
                <c:pt idx="865">
                  <c:v>42529</c:v>
                </c:pt>
                <c:pt idx="866">
                  <c:v>42530</c:v>
                </c:pt>
                <c:pt idx="867">
                  <c:v>42531</c:v>
                </c:pt>
                <c:pt idx="868">
                  <c:v>42534</c:v>
                </c:pt>
                <c:pt idx="869">
                  <c:v>42535</c:v>
                </c:pt>
                <c:pt idx="870">
                  <c:v>42536</c:v>
                </c:pt>
                <c:pt idx="871">
                  <c:v>42537</c:v>
                </c:pt>
                <c:pt idx="872">
                  <c:v>42538</c:v>
                </c:pt>
                <c:pt idx="873">
                  <c:v>42541</c:v>
                </c:pt>
                <c:pt idx="874">
                  <c:v>42542</c:v>
                </c:pt>
                <c:pt idx="875">
                  <c:v>42543</c:v>
                </c:pt>
                <c:pt idx="876">
                  <c:v>42544</c:v>
                </c:pt>
                <c:pt idx="877">
                  <c:v>42545</c:v>
                </c:pt>
                <c:pt idx="878">
                  <c:v>42548</c:v>
                </c:pt>
                <c:pt idx="879">
                  <c:v>42549</c:v>
                </c:pt>
                <c:pt idx="880">
                  <c:v>42550</c:v>
                </c:pt>
                <c:pt idx="881">
                  <c:v>42551</c:v>
                </c:pt>
                <c:pt idx="882">
                  <c:v>42552</c:v>
                </c:pt>
                <c:pt idx="883">
                  <c:v>42556</c:v>
                </c:pt>
                <c:pt idx="884">
                  <c:v>42557</c:v>
                </c:pt>
                <c:pt idx="885">
                  <c:v>42558</c:v>
                </c:pt>
                <c:pt idx="886">
                  <c:v>42559</c:v>
                </c:pt>
                <c:pt idx="887">
                  <c:v>42562</c:v>
                </c:pt>
                <c:pt idx="888">
                  <c:v>42563</c:v>
                </c:pt>
                <c:pt idx="889">
                  <c:v>42564</c:v>
                </c:pt>
                <c:pt idx="890">
                  <c:v>42565</c:v>
                </c:pt>
                <c:pt idx="891">
                  <c:v>42566</c:v>
                </c:pt>
                <c:pt idx="892">
                  <c:v>42569</c:v>
                </c:pt>
                <c:pt idx="893">
                  <c:v>42570</c:v>
                </c:pt>
                <c:pt idx="894">
                  <c:v>42571</c:v>
                </c:pt>
                <c:pt idx="895">
                  <c:v>42572</c:v>
                </c:pt>
                <c:pt idx="896">
                  <c:v>42573</c:v>
                </c:pt>
                <c:pt idx="897">
                  <c:v>42576</c:v>
                </c:pt>
                <c:pt idx="898">
                  <c:v>42577</c:v>
                </c:pt>
                <c:pt idx="899">
                  <c:v>42578</c:v>
                </c:pt>
                <c:pt idx="900">
                  <c:v>42579</c:v>
                </c:pt>
                <c:pt idx="901">
                  <c:v>42580</c:v>
                </c:pt>
                <c:pt idx="902">
                  <c:v>42583</c:v>
                </c:pt>
                <c:pt idx="903">
                  <c:v>42584</c:v>
                </c:pt>
                <c:pt idx="904">
                  <c:v>42585</c:v>
                </c:pt>
                <c:pt idx="905">
                  <c:v>42586</c:v>
                </c:pt>
                <c:pt idx="906">
                  <c:v>42587</c:v>
                </c:pt>
                <c:pt idx="907">
                  <c:v>42590</c:v>
                </c:pt>
                <c:pt idx="908">
                  <c:v>42591</c:v>
                </c:pt>
                <c:pt idx="909">
                  <c:v>42592</c:v>
                </c:pt>
                <c:pt idx="910">
                  <c:v>42593</c:v>
                </c:pt>
                <c:pt idx="911">
                  <c:v>42594</c:v>
                </c:pt>
                <c:pt idx="912">
                  <c:v>42597</c:v>
                </c:pt>
                <c:pt idx="913">
                  <c:v>42598</c:v>
                </c:pt>
                <c:pt idx="914">
                  <c:v>42599</c:v>
                </c:pt>
                <c:pt idx="915">
                  <c:v>42600</c:v>
                </c:pt>
                <c:pt idx="916">
                  <c:v>42601</c:v>
                </c:pt>
                <c:pt idx="917">
                  <c:v>42604</c:v>
                </c:pt>
                <c:pt idx="918">
                  <c:v>42605</c:v>
                </c:pt>
                <c:pt idx="919">
                  <c:v>42606</c:v>
                </c:pt>
                <c:pt idx="920">
                  <c:v>42607</c:v>
                </c:pt>
                <c:pt idx="921">
                  <c:v>42608</c:v>
                </c:pt>
                <c:pt idx="922">
                  <c:v>42611</c:v>
                </c:pt>
                <c:pt idx="923">
                  <c:v>42612</c:v>
                </c:pt>
                <c:pt idx="924">
                  <c:v>42613</c:v>
                </c:pt>
                <c:pt idx="925">
                  <c:v>42614</c:v>
                </c:pt>
                <c:pt idx="926">
                  <c:v>42615</c:v>
                </c:pt>
                <c:pt idx="927">
                  <c:v>42619</c:v>
                </c:pt>
                <c:pt idx="928">
                  <c:v>42620</c:v>
                </c:pt>
                <c:pt idx="929">
                  <c:v>42621</c:v>
                </c:pt>
                <c:pt idx="930">
                  <c:v>42622</c:v>
                </c:pt>
                <c:pt idx="931">
                  <c:v>42625</c:v>
                </c:pt>
                <c:pt idx="932">
                  <c:v>42626</c:v>
                </c:pt>
                <c:pt idx="933">
                  <c:v>42627</c:v>
                </c:pt>
                <c:pt idx="934">
                  <c:v>42628</c:v>
                </c:pt>
                <c:pt idx="935">
                  <c:v>42629</c:v>
                </c:pt>
                <c:pt idx="936">
                  <c:v>42632</c:v>
                </c:pt>
                <c:pt idx="937">
                  <c:v>42633</c:v>
                </c:pt>
                <c:pt idx="938">
                  <c:v>42634</c:v>
                </c:pt>
                <c:pt idx="939">
                  <c:v>42635</c:v>
                </c:pt>
                <c:pt idx="940">
                  <c:v>42636</c:v>
                </c:pt>
                <c:pt idx="941">
                  <c:v>42639</c:v>
                </c:pt>
                <c:pt idx="942">
                  <c:v>42640</c:v>
                </c:pt>
                <c:pt idx="943">
                  <c:v>42641</c:v>
                </c:pt>
                <c:pt idx="944">
                  <c:v>42642</c:v>
                </c:pt>
                <c:pt idx="945">
                  <c:v>42643</c:v>
                </c:pt>
                <c:pt idx="946">
                  <c:v>42646</c:v>
                </c:pt>
                <c:pt idx="947">
                  <c:v>42647</c:v>
                </c:pt>
                <c:pt idx="948">
                  <c:v>42648</c:v>
                </c:pt>
                <c:pt idx="949">
                  <c:v>42649</c:v>
                </c:pt>
                <c:pt idx="950">
                  <c:v>42650</c:v>
                </c:pt>
                <c:pt idx="951">
                  <c:v>42653</c:v>
                </c:pt>
                <c:pt idx="952">
                  <c:v>42654</c:v>
                </c:pt>
                <c:pt idx="953">
                  <c:v>42655</c:v>
                </c:pt>
                <c:pt idx="954">
                  <c:v>42656</c:v>
                </c:pt>
                <c:pt idx="955">
                  <c:v>42657</c:v>
                </c:pt>
                <c:pt idx="956">
                  <c:v>42660</c:v>
                </c:pt>
                <c:pt idx="957">
                  <c:v>42661</c:v>
                </c:pt>
                <c:pt idx="958">
                  <c:v>42662</c:v>
                </c:pt>
                <c:pt idx="959">
                  <c:v>42663</c:v>
                </c:pt>
                <c:pt idx="960">
                  <c:v>42664</c:v>
                </c:pt>
                <c:pt idx="961">
                  <c:v>42667</c:v>
                </c:pt>
                <c:pt idx="962">
                  <c:v>42668</c:v>
                </c:pt>
                <c:pt idx="963">
                  <c:v>42669</c:v>
                </c:pt>
                <c:pt idx="964">
                  <c:v>42670</c:v>
                </c:pt>
                <c:pt idx="965">
                  <c:v>42671</c:v>
                </c:pt>
                <c:pt idx="966">
                  <c:v>42674</c:v>
                </c:pt>
                <c:pt idx="967">
                  <c:v>42675</c:v>
                </c:pt>
                <c:pt idx="968">
                  <c:v>42676</c:v>
                </c:pt>
                <c:pt idx="969">
                  <c:v>42677</c:v>
                </c:pt>
                <c:pt idx="970">
                  <c:v>42678</c:v>
                </c:pt>
                <c:pt idx="971">
                  <c:v>42681</c:v>
                </c:pt>
                <c:pt idx="972">
                  <c:v>42682</c:v>
                </c:pt>
                <c:pt idx="973">
                  <c:v>42683</c:v>
                </c:pt>
                <c:pt idx="974">
                  <c:v>42684</c:v>
                </c:pt>
                <c:pt idx="975">
                  <c:v>42685</c:v>
                </c:pt>
                <c:pt idx="976">
                  <c:v>42688</c:v>
                </c:pt>
                <c:pt idx="977">
                  <c:v>42689</c:v>
                </c:pt>
                <c:pt idx="978">
                  <c:v>42690</c:v>
                </c:pt>
                <c:pt idx="979">
                  <c:v>42691</c:v>
                </c:pt>
                <c:pt idx="980">
                  <c:v>42692</c:v>
                </c:pt>
                <c:pt idx="981">
                  <c:v>42695</c:v>
                </c:pt>
                <c:pt idx="982">
                  <c:v>42696</c:v>
                </c:pt>
                <c:pt idx="983">
                  <c:v>42697</c:v>
                </c:pt>
                <c:pt idx="984">
                  <c:v>42699</c:v>
                </c:pt>
                <c:pt idx="985">
                  <c:v>42702</c:v>
                </c:pt>
                <c:pt idx="986">
                  <c:v>42703</c:v>
                </c:pt>
                <c:pt idx="987">
                  <c:v>42704</c:v>
                </c:pt>
                <c:pt idx="988">
                  <c:v>42705</c:v>
                </c:pt>
                <c:pt idx="989">
                  <c:v>42706</c:v>
                </c:pt>
                <c:pt idx="990">
                  <c:v>42709</c:v>
                </c:pt>
                <c:pt idx="991">
                  <c:v>42710</c:v>
                </c:pt>
                <c:pt idx="992">
                  <c:v>42711</c:v>
                </c:pt>
                <c:pt idx="993">
                  <c:v>42712</c:v>
                </c:pt>
                <c:pt idx="994">
                  <c:v>42713</c:v>
                </c:pt>
                <c:pt idx="995">
                  <c:v>42716</c:v>
                </c:pt>
                <c:pt idx="996">
                  <c:v>42717</c:v>
                </c:pt>
                <c:pt idx="997">
                  <c:v>42718</c:v>
                </c:pt>
                <c:pt idx="998">
                  <c:v>42719</c:v>
                </c:pt>
                <c:pt idx="999">
                  <c:v>42720</c:v>
                </c:pt>
                <c:pt idx="1000">
                  <c:v>42723</c:v>
                </c:pt>
                <c:pt idx="1001">
                  <c:v>42724</c:v>
                </c:pt>
                <c:pt idx="1002">
                  <c:v>42725</c:v>
                </c:pt>
                <c:pt idx="1003">
                  <c:v>42726</c:v>
                </c:pt>
                <c:pt idx="1004">
                  <c:v>42727</c:v>
                </c:pt>
                <c:pt idx="1005">
                  <c:v>42731</c:v>
                </c:pt>
                <c:pt idx="1006">
                  <c:v>42732</c:v>
                </c:pt>
                <c:pt idx="1007">
                  <c:v>42733</c:v>
                </c:pt>
                <c:pt idx="1008">
                  <c:v>42734</c:v>
                </c:pt>
                <c:pt idx="1009">
                  <c:v>42738</c:v>
                </c:pt>
              </c:numCache>
            </c:numRef>
          </c:cat>
          <c:val>
            <c:numRef>
              <c:f>'Share price'!$N$2:$N$3157</c:f>
              <c:numCache>
                <c:formatCode>General</c:formatCode>
                <c:ptCount val="3156"/>
                <c:pt idx="0">
                  <c:v>17.639907999999998</c:v>
                </c:pt>
                <c:pt idx="1">
                  <c:v>18.711676000000001</c:v>
                </c:pt>
                <c:pt idx="2">
                  <c:v>17.954184999999999</c:v>
                </c:pt>
                <c:pt idx="3">
                  <c:v>18.067005000000005</c:v>
                </c:pt>
                <c:pt idx="4">
                  <c:v>18.067005000000005</c:v>
                </c:pt>
                <c:pt idx="5">
                  <c:v>17.938068000000001</c:v>
                </c:pt>
                <c:pt idx="6">
                  <c:v>17.913891000000017</c:v>
                </c:pt>
                <c:pt idx="7">
                  <c:v>17.712430999999977</c:v>
                </c:pt>
                <c:pt idx="8">
                  <c:v>17.567381000000001</c:v>
                </c:pt>
                <c:pt idx="9">
                  <c:v>17.841370000000001</c:v>
                </c:pt>
                <c:pt idx="10">
                  <c:v>18.147584999999999</c:v>
                </c:pt>
                <c:pt idx="11">
                  <c:v>17.978356999999978</c:v>
                </c:pt>
                <c:pt idx="12">
                  <c:v>17.978356999999978</c:v>
                </c:pt>
                <c:pt idx="13">
                  <c:v>17.930009999999989</c:v>
                </c:pt>
                <c:pt idx="14">
                  <c:v>18.171762000000001</c:v>
                </c:pt>
                <c:pt idx="15">
                  <c:v>18.131474999999998</c:v>
                </c:pt>
                <c:pt idx="16">
                  <c:v>18.058942999999989</c:v>
                </c:pt>
                <c:pt idx="17">
                  <c:v>18.058942999999989</c:v>
                </c:pt>
                <c:pt idx="18">
                  <c:v>17.970302999999976</c:v>
                </c:pt>
                <c:pt idx="19">
                  <c:v>18.131474999999998</c:v>
                </c:pt>
                <c:pt idx="20">
                  <c:v>18.042826000000002</c:v>
                </c:pt>
                <c:pt idx="21">
                  <c:v>18.300701</c:v>
                </c:pt>
                <c:pt idx="22">
                  <c:v>18.735859000000001</c:v>
                </c:pt>
                <c:pt idx="23">
                  <c:v>18.518276</c:v>
                </c:pt>
                <c:pt idx="24">
                  <c:v>18.502162999999989</c:v>
                </c:pt>
                <c:pt idx="25">
                  <c:v>18.534395000000018</c:v>
                </c:pt>
                <c:pt idx="26">
                  <c:v>18.469930999999978</c:v>
                </c:pt>
                <c:pt idx="27">
                  <c:v>18.502162999999989</c:v>
                </c:pt>
                <c:pt idx="28">
                  <c:v>18.606918000000018</c:v>
                </c:pt>
                <c:pt idx="29">
                  <c:v>18.735859000000001</c:v>
                </c:pt>
                <c:pt idx="30">
                  <c:v>18.743912000000002</c:v>
                </c:pt>
                <c:pt idx="31">
                  <c:v>19.138774999999999</c:v>
                </c:pt>
                <c:pt idx="32">
                  <c:v>19.428882999999978</c:v>
                </c:pt>
                <c:pt idx="33">
                  <c:v>19.332177999999999</c:v>
                </c:pt>
                <c:pt idx="34">
                  <c:v>18.913141</c:v>
                </c:pt>
                <c:pt idx="35">
                  <c:v>19.291886999999999</c:v>
                </c:pt>
                <c:pt idx="36">
                  <c:v>19.291886999999999</c:v>
                </c:pt>
                <c:pt idx="37">
                  <c:v>18.808382000000002</c:v>
                </c:pt>
                <c:pt idx="38">
                  <c:v>19.034019000000001</c:v>
                </c:pt>
                <c:pt idx="39">
                  <c:v>19.358414</c:v>
                </c:pt>
                <c:pt idx="40">
                  <c:v>19.471954000000018</c:v>
                </c:pt>
                <c:pt idx="41">
                  <c:v>19.439511999999986</c:v>
                </c:pt>
                <c:pt idx="42">
                  <c:v>19.520614999999989</c:v>
                </c:pt>
                <c:pt idx="43">
                  <c:v>19.536833000000001</c:v>
                </c:pt>
                <c:pt idx="44">
                  <c:v>19.504394999999999</c:v>
                </c:pt>
                <c:pt idx="45">
                  <c:v>19.544943</c:v>
                </c:pt>
                <c:pt idx="46">
                  <c:v>19.577383000000001</c:v>
                </c:pt>
                <c:pt idx="47">
                  <c:v>19.496283999999989</c:v>
                </c:pt>
                <c:pt idx="48">
                  <c:v>19.536833000000001</c:v>
                </c:pt>
                <c:pt idx="49">
                  <c:v>19.374635999999999</c:v>
                </c:pt>
                <c:pt idx="50">
                  <c:v>19.731473999999999</c:v>
                </c:pt>
                <c:pt idx="51">
                  <c:v>20.080197999999989</c:v>
                </c:pt>
                <c:pt idx="52">
                  <c:v>20.031538000000001</c:v>
                </c:pt>
                <c:pt idx="53">
                  <c:v>20.063980000000001</c:v>
                </c:pt>
                <c:pt idx="54">
                  <c:v>20.258614999999978</c:v>
                </c:pt>
                <c:pt idx="55">
                  <c:v>20.169411</c:v>
                </c:pt>
                <c:pt idx="56">
                  <c:v>19.942328999999976</c:v>
                </c:pt>
                <c:pt idx="57">
                  <c:v>20.428927999999981</c:v>
                </c:pt>
                <c:pt idx="58">
                  <c:v>20.469478999999989</c:v>
                </c:pt>
                <c:pt idx="59">
                  <c:v>20.599233999999981</c:v>
                </c:pt>
                <c:pt idx="60">
                  <c:v>21.061501999999987</c:v>
                </c:pt>
                <c:pt idx="61">
                  <c:v>20.956071999999999</c:v>
                </c:pt>
                <c:pt idx="62">
                  <c:v>20.883082999999989</c:v>
                </c:pt>
                <c:pt idx="63">
                  <c:v>20.704661999999999</c:v>
                </c:pt>
                <c:pt idx="64">
                  <c:v>20.891193000000001</c:v>
                </c:pt>
                <c:pt idx="65">
                  <c:v>21.093941000000001</c:v>
                </c:pt>
                <c:pt idx="66">
                  <c:v>21.450776999999977</c:v>
                </c:pt>
                <c:pt idx="67">
                  <c:v>21.264245999999989</c:v>
                </c:pt>
                <c:pt idx="68">
                  <c:v>21.645413999999978</c:v>
                </c:pt>
                <c:pt idx="69">
                  <c:v>21.783286999999977</c:v>
                </c:pt>
                <c:pt idx="70">
                  <c:v>21.775178999999987</c:v>
                </c:pt>
                <c:pt idx="71">
                  <c:v>20.907411999999987</c:v>
                </c:pt>
                <c:pt idx="72">
                  <c:v>21.126380999999999</c:v>
                </c:pt>
                <c:pt idx="73">
                  <c:v>20.923631999999976</c:v>
                </c:pt>
                <c:pt idx="74">
                  <c:v>21.840055000000017</c:v>
                </c:pt>
                <c:pt idx="75">
                  <c:v>21.694075000000034</c:v>
                </c:pt>
                <c:pt idx="76">
                  <c:v>21.986037999999976</c:v>
                </c:pt>
                <c:pt idx="77">
                  <c:v>22.586168000000001</c:v>
                </c:pt>
                <c:pt idx="78">
                  <c:v>22.659161000000026</c:v>
                </c:pt>
                <c:pt idx="79">
                  <c:v>22.707816999999999</c:v>
                </c:pt>
                <c:pt idx="80">
                  <c:v>22.683485000000001</c:v>
                </c:pt>
                <c:pt idx="81">
                  <c:v>22.910563</c:v>
                </c:pt>
                <c:pt idx="82">
                  <c:v>23.243072999999978</c:v>
                </c:pt>
                <c:pt idx="83">
                  <c:v>22.675379</c:v>
                </c:pt>
                <c:pt idx="84">
                  <c:v>23.745889999999989</c:v>
                </c:pt>
                <c:pt idx="85">
                  <c:v>24.208155000000001</c:v>
                </c:pt>
                <c:pt idx="86">
                  <c:v>23.899981000000018</c:v>
                </c:pt>
                <c:pt idx="87">
                  <c:v>24.362246999999979</c:v>
                </c:pt>
                <c:pt idx="88">
                  <c:v>24.062175999999987</c:v>
                </c:pt>
                <c:pt idx="89">
                  <c:v>24.013521000000001</c:v>
                </c:pt>
                <c:pt idx="90">
                  <c:v>24.070288000000001</c:v>
                </c:pt>
                <c:pt idx="91">
                  <c:v>24.143277999999999</c:v>
                </c:pt>
                <c:pt idx="92">
                  <c:v>23.818880000000018</c:v>
                </c:pt>
                <c:pt idx="93">
                  <c:v>24.248710999999979</c:v>
                </c:pt>
                <c:pt idx="94">
                  <c:v>24.427123999999989</c:v>
                </c:pt>
                <c:pt idx="95">
                  <c:v>24.873170999999999</c:v>
                </c:pt>
                <c:pt idx="96">
                  <c:v>25.116470000000017</c:v>
                </c:pt>
                <c:pt idx="97">
                  <c:v>25.019145999999999</c:v>
                </c:pt>
                <c:pt idx="98">
                  <c:v>24.078398</c:v>
                </c:pt>
                <c:pt idx="99">
                  <c:v>23.964856999999999</c:v>
                </c:pt>
                <c:pt idx="100">
                  <c:v>23.851317999999999</c:v>
                </c:pt>
                <c:pt idx="101">
                  <c:v>23.940528999999977</c:v>
                </c:pt>
                <c:pt idx="102">
                  <c:v>23.324171000000018</c:v>
                </c:pt>
                <c:pt idx="103">
                  <c:v>23.088985000000001</c:v>
                </c:pt>
                <c:pt idx="104">
                  <c:v>22.423969</c:v>
                </c:pt>
                <c:pt idx="105">
                  <c:v>22.130420999999988</c:v>
                </c:pt>
                <c:pt idx="106">
                  <c:v>22.163039999999977</c:v>
                </c:pt>
                <c:pt idx="107">
                  <c:v>21.885795999999981</c:v>
                </c:pt>
                <c:pt idx="108">
                  <c:v>22.415817000000001</c:v>
                </c:pt>
                <c:pt idx="109">
                  <c:v>22.073338</c:v>
                </c:pt>
                <c:pt idx="110">
                  <c:v>22.016266000000005</c:v>
                </c:pt>
                <c:pt idx="111">
                  <c:v>21.502554</c:v>
                </c:pt>
                <c:pt idx="112">
                  <c:v>21.404696999999977</c:v>
                </c:pt>
                <c:pt idx="113">
                  <c:v>21.421006999999989</c:v>
                </c:pt>
                <c:pt idx="114">
                  <c:v>20.605587</c:v>
                </c:pt>
                <c:pt idx="115">
                  <c:v>20.572973000000001</c:v>
                </c:pt>
                <c:pt idx="116">
                  <c:v>20.532204</c:v>
                </c:pt>
                <c:pt idx="117">
                  <c:v>20.173424000000001</c:v>
                </c:pt>
                <c:pt idx="118">
                  <c:v>20.336497999999999</c:v>
                </c:pt>
                <c:pt idx="119">
                  <c:v>20.654516000000001</c:v>
                </c:pt>
                <c:pt idx="120">
                  <c:v>20.434353000000005</c:v>
                </c:pt>
                <c:pt idx="121">
                  <c:v>20.703441999999978</c:v>
                </c:pt>
                <c:pt idx="122">
                  <c:v>20.034800000000018</c:v>
                </c:pt>
                <c:pt idx="123">
                  <c:v>20.475121999999978</c:v>
                </c:pt>
                <c:pt idx="124">
                  <c:v>20.32835</c:v>
                </c:pt>
                <c:pt idx="125">
                  <c:v>21.706403999999981</c:v>
                </c:pt>
                <c:pt idx="126">
                  <c:v>21.143764000000001</c:v>
                </c:pt>
                <c:pt idx="127">
                  <c:v>20.931759</c:v>
                </c:pt>
                <c:pt idx="128">
                  <c:v>21.975491999999981</c:v>
                </c:pt>
                <c:pt idx="129">
                  <c:v>22.481048999999977</c:v>
                </c:pt>
                <c:pt idx="130">
                  <c:v>21.812408000000001</c:v>
                </c:pt>
                <c:pt idx="131">
                  <c:v>21.494394</c:v>
                </c:pt>
                <c:pt idx="132">
                  <c:v>21.755324999999981</c:v>
                </c:pt>
                <c:pt idx="133">
                  <c:v>21.812408000000001</c:v>
                </c:pt>
                <c:pt idx="134">
                  <c:v>21.641169000000001</c:v>
                </c:pt>
                <c:pt idx="135">
                  <c:v>21.567786999999981</c:v>
                </c:pt>
                <c:pt idx="136">
                  <c:v>20.719750999999999</c:v>
                </c:pt>
                <c:pt idx="137">
                  <c:v>21.771636999999973</c:v>
                </c:pt>
                <c:pt idx="138">
                  <c:v>21.959181000000001</c:v>
                </c:pt>
                <c:pt idx="139">
                  <c:v>22.040723999999976</c:v>
                </c:pt>
                <c:pt idx="140">
                  <c:v>21.624863000000026</c:v>
                </c:pt>
                <c:pt idx="141">
                  <c:v>21.461776999999977</c:v>
                </c:pt>
                <c:pt idx="142">
                  <c:v>22.733829</c:v>
                </c:pt>
                <c:pt idx="143">
                  <c:v>22.758295</c:v>
                </c:pt>
                <c:pt idx="144">
                  <c:v>22.456585</c:v>
                </c:pt>
                <c:pt idx="145">
                  <c:v>22.269036999999976</c:v>
                </c:pt>
                <c:pt idx="146">
                  <c:v>21.714558000000018</c:v>
                </c:pt>
                <c:pt idx="147">
                  <c:v>21.119301000000018</c:v>
                </c:pt>
                <c:pt idx="148">
                  <c:v>20.369119999999977</c:v>
                </c:pt>
                <c:pt idx="149">
                  <c:v>20.034800000000018</c:v>
                </c:pt>
                <c:pt idx="150">
                  <c:v>19.667862000000017</c:v>
                </c:pt>
                <c:pt idx="151">
                  <c:v>19.072604999999989</c:v>
                </c:pt>
                <c:pt idx="152">
                  <c:v>19.618932999999988</c:v>
                </c:pt>
                <c:pt idx="153">
                  <c:v>19.521087999999999</c:v>
                </c:pt>
                <c:pt idx="154">
                  <c:v>21.021456000000001</c:v>
                </c:pt>
                <c:pt idx="155">
                  <c:v>21.331313999999999</c:v>
                </c:pt>
                <c:pt idx="156">
                  <c:v>21.070378999999999</c:v>
                </c:pt>
                <c:pt idx="157">
                  <c:v>20.434353000000005</c:v>
                </c:pt>
                <c:pt idx="158">
                  <c:v>20.083722999999964</c:v>
                </c:pt>
                <c:pt idx="159">
                  <c:v>20.091875000000034</c:v>
                </c:pt>
                <c:pt idx="160">
                  <c:v>20.760518999999977</c:v>
                </c:pt>
                <c:pt idx="161">
                  <c:v>20.214191000000017</c:v>
                </c:pt>
                <c:pt idx="162">
                  <c:v>20.426196999999974</c:v>
                </c:pt>
                <c:pt idx="163">
                  <c:v>20.116339</c:v>
                </c:pt>
                <c:pt idx="164">
                  <c:v>19.733094999999999</c:v>
                </c:pt>
                <c:pt idx="165">
                  <c:v>18.477356</c:v>
                </c:pt>
                <c:pt idx="166">
                  <c:v>18.813902000000017</c:v>
                </c:pt>
                <c:pt idx="167">
                  <c:v>19.265367999999977</c:v>
                </c:pt>
                <c:pt idx="168">
                  <c:v>17.910966999999999</c:v>
                </c:pt>
                <c:pt idx="169">
                  <c:v>17.919172</c:v>
                </c:pt>
                <c:pt idx="170">
                  <c:v>19.675791</c:v>
                </c:pt>
                <c:pt idx="171">
                  <c:v>18.978066999999989</c:v>
                </c:pt>
                <c:pt idx="172">
                  <c:v>19.183285000000001</c:v>
                </c:pt>
                <c:pt idx="173">
                  <c:v>19.388497999999974</c:v>
                </c:pt>
                <c:pt idx="174">
                  <c:v>19.626543000000002</c:v>
                </c:pt>
                <c:pt idx="175">
                  <c:v>20.069800999999988</c:v>
                </c:pt>
                <c:pt idx="176">
                  <c:v>19.289995000000001</c:v>
                </c:pt>
                <c:pt idx="177">
                  <c:v>20.086221999999989</c:v>
                </c:pt>
                <c:pt idx="178">
                  <c:v>20.545897</c:v>
                </c:pt>
                <c:pt idx="179">
                  <c:v>20.554103999999999</c:v>
                </c:pt>
                <c:pt idx="180">
                  <c:v>20.513058000000026</c:v>
                </c:pt>
                <c:pt idx="181">
                  <c:v>20.480227999999975</c:v>
                </c:pt>
                <c:pt idx="182">
                  <c:v>20.324262999999988</c:v>
                </c:pt>
                <c:pt idx="183">
                  <c:v>20.447396999999977</c:v>
                </c:pt>
                <c:pt idx="184">
                  <c:v>20.619772000000001</c:v>
                </c:pt>
                <c:pt idx="185">
                  <c:v>20.570518</c:v>
                </c:pt>
                <c:pt idx="186">
                  <c:v>20.882445999999977</c:v>
                </c:pt>
                <c:pt idx="187">
                  <c:v>20.619772000000001</c:v>
                </c:pt>
                <c:pt idx="188">
                  <c:v>19.708625999999978</c:v>
                </c:pt>
                <c:pt idx="189">
                  <c:v>20.143678999999999</c:v>
                </c:pt>
                <c:pt idx="190">
                  <c:v>19.930257999999988</c:v>
                </c:pt>
                <c:pt idx="191">
                  <c:v>18.994485999999988</c:v>
                </c:pt>
                <c:pt idx="192">
                  <c:v>18.986279999999976</c:v>
                </c:pt>
                <c:pt idx="193">
                  <c:v>19.257155999999998</c:v>
                </c:pt>
                <c:pt idx="194">
                  <c:v>19.486999999999973</c:v>
                </c:pt>
                <c:pt idx="195">
                  <c:v>18.756438999999986</c:v>
                </c:pt>
                <c:pt idx="196">
                  <c:v>19.134031000000018</c:v>
                </c:pt>
                <c:pt idx="197">
                  <c:v>20.217555999999998</c:v>
                </c:pt>
                <c:pt idx="198">
                  <c:v>20.398145999999986</c:v>
                </c:pt>
                <c:pt idx="199">
                  <c:v>20.299640999999976</c:v>
                </c:pt>
                <c:pt idx="200">
                  <c:v>20.447396999999977</c:v>
                </c:pt>
                <c:pt idx="201">
                  <c:v>20.685439999999979</c:v>
                </c:pt>
                <c:pt idx="202">
                  <c:v>20.504852000000017</c:v>
                </c:pt>
                <c:pt idx="203">
                  <c:v>20.447396999999977</c:v>
                </c:pt>
                <c:pt idx="204">
                  <c:v>21.399584000000001</c:v>
                </c:pt>
                <c:pt idx="205">
                  <c:v>21.440621999999976</c:v>
                </c:pt>
                <c:pt idx="206">
                  <c:v>20.8414</c:v>
                </c:pt>
                <c:pt idx="207">
                  <c:v>20.726478999999987</c:v>
                </c:pt>
                <c:pt idx="208">
                  <c:v>21.120491000000001</c:v>
                </c:pt>
                <c:pt idx="209">
                  <c:v>21.079453000000001</c:v>
                </c:pt>
                <c:pt idx="210">
                  <c:v>20.775733999999979</c:v>
                </c:pt>
                <c:pt idx="211">
                  <c:v>21.251830999999999</c:v>
                </c:pt>
                <c:pt idx="212">
                  <c:v>20.939903000000001</c:v>
                </c:pt>
                <c:pt idx="213">
                  <c:v>21.424206000000002</c:v>
                </c:pt>
                <c:pt idx="214">
                  <c:v>21.120491000000001</c:v>
                </c:pt>
                <c:pt idx="215">
                  <c:v>21.744338999999989</c:v>
                </c:pt>
                <c:pt idx="216">
                  <c:v>21.777172</c:v>
                </c:pt>
                <c:pt idx="217">
                  <c:v>21.990590999999974</c:v>
                </c:pt>
                <c:pt idx="218">
                  <c:v>21.768961000000001</c:v>
                </c:pt>
                <c:pt idx="219">
                  <c:v>21.53912</c:v>
                </c:pt>
                <c:pt idx="220">
                  <c:v>21.793590999999989</c:v>
                </c:pt>
                <c:pt idx="221">
                  <c:v>22.556979999999999</c:v>
                </c:pt>
                <c:pt idx="222">
                  <c:v>22.072678</c:v>
                </c:pt>
                <c:pt idx="223">
                  <c:v>22.901734999999977</c:v>
                </c:pt>
                <c:pt idx="224">
                  <c:v>22.721147999999989</c:v>
                </c:pt>
                <c:pt idx="225">
                  <c:v>22.680107</c:v>
                </c:pt>
                <c:pt idx="226">
                  <c:v>23.065902999999977</c:v>
                </c:pt>
                <c:pt idx="227">
                  <c:v>23.451709999999977</c:v>
                </c:pt>
                <c:pt idx="228">
                  <c:v>25.035950000000017</c:v>
                </c:pt>
                <c:pt idx="229">
                  <c:v>25.060576999999977</c:v>
                </c:pt>
                <c:pt idx="230">
                  <c:v>25.448283999999976</c:v>
                </c:pt>
                <c:pt idx="231">
                  <c:v>25.6875</c:v>
                </c:pt>
                <c:pt idx="232">
                  <c:v>25.101822000000016</c:v>
                </c:pt>
                <c:pt idx="233">
                  <c:v>24.615124000000005</c:v>
                </c:pt>
                <c:pt idx="234">
                  <c:v>24.095435999999989</c:v>
                </c:pt>
                <c:pt idx="235">
                  <c:v>22.099170999999988</c:v>
                </c:pt>
                <c:pt idx="236">
                  <c:v>22.65185500000004</c:v>
                </c:pt>
                <c:pt idx="237">
                  <c:v>22.841584999999988</c:v>
                </c:pt>
                <c:pt idx="238">
                  <c:v>22.33839</c:v>
                </c:pt>
                <c:pt idx="239">
                  <c:v>22.041428</c:v>
                </c:pt>
                <c:pt idx="240">
                  <c:v>21.975432999999963</c:v>
                </c:pt>
                <c:pt idx="241">
                  <c:v>22.528115999999986</c:v>
                </c:pt>
                <c:pt idx="242">
                  <c:v>22.429131000000002</c:v>
                </c:pt>
                <c:pt idx="243">
                  <c:v>22.775590999999977</c:v>
                </c:pt>
                <c:pt idx="244">
                  <c:v>23.435513999999976</c:v>
                </c:pt>
                <c:pt idx="245">
                  <c:v>23.311776999999999</c:v>
                </c:pt>
                <c:pt idx="246">
                  <c:v>23.493261</c:v>
                </c:pt>
                <c:pt idx="247">
                  <c:v>23.575746999999978</c:v>
                </c:pt>
                <c:pt idx="248">
                  <c:v>23.757223</c:v>
                </c:pt>
                <c:pt idx="249">
                  <c:v>23.583998000000001</c:v>
                </c:pt>
                <c:pt idx="250">
                  <c:v>23.674735999999999</c:v>
                </c:pt>
                <c:pt idx="251">
                  <c:v>23.682987000000001</c:v>
                </c:pt>
                <c:pt idx="252">
                  <c:v>23.658238999999988</c:v>
                </c:pt>
                <c:pt idx="253">
                  <c:v>22.973568</c:v>
                </c:pt>
                <c:pt idx="254">
                  <c:v>22.990071999999987</c:v>
                </c:pt>
                <c:pt idx="255">
                  <c:v>22.816835000000026</c:v>
                </c:pt>
                <c:pt idx="256">
                  <c:v>23.245784999999977</c:v>
                </c:pt>
                <c:pt idx="257">
                  <c:v>23.080805000000005</c:v>
                </c:pt>
                <c:pt idx="258">
                  <c:v>22.882831999999986</c:v>
                </c:pt>
                <c:pt idx="259">
                  <c:v>22.792088</c:v>
                </c:pt>
                <c:pt idx="260">
                  <c:v>22.420881000000001</c:v>
                </c:pt>
                <c:pt idx="261">
                  <c:v>22.024927000000005</c:v>
                </c:pt>
                <c:pt idx="262">
                  <c:v>23.534503999999988</c:v>
                </c:pt>
                <c:pt idx="263">
                  <c:v>23.435513999999976</c:v>
                </c:pt>
                <c:pt idx="264">
                  <c:v>23.311776999999999</c:v>
                </c:pt>
                <c:pt idx="265">
                  <c:v>23.344778000000005</c:v>
                </c:pt>
                <c:pt idx="266">
                  <c:v>23.320028000000001</c:v>
                </c:pt>
                <c:pt idx="267">
                  <c:v>23.402518999999977</c:v>
                </c:pt>
                <c:pt idx="268">
                  <c:v>22.932322999999975</c:v>
                </c:pt>
                <c:pt idx="269">
                  <c:v>22.65185500000004</c:v>
                </c:pt>
                <c:pt idx="270">
                  <c:v>22.742591999999973</c:v>
                </c:pt>
                <c:pt idx="271">
                  <c:v>22.066175000000001</c:v>
                </c:pt>
                <c:pt idx="272">
                  <c:v>23.031307000000005</c:v>
                </c:pt>
                <c:pt idx="273">
                  <c:v>22.107420000000001</c:v>
                </c:pt>
                <c:pt idx="274">
                  <c:v>20.292630999999979</c:v>
                </c:pt>
                <c:pt idx="275">
                  <c:v>20.317374999999998</c:v>
                </c:pt>
                <c:pt idx="276">
                  <c:v>20.325627999999973</c:v>
                </c:pt>
                <c:pt idx="277">
                  <c:v>21.365003999999978</c:v>
                </c:pt>
                <c:pt idx="278">
                  <c:v>21.818702999999989</c:v>
                </c:pt>
                <c:pt idx="279">
                  <c:v>22.379638999999987</c:v>
                </c:pt>
                <c:pt idx="280">
                  <c:v>22.33839</c:v>
                </c:pt>
                <c:pt idx="281">
                  <c:v>22.404382999999989</c:v>
                </c:pt>
                <c:pt idx="282">
                  <c:v>22.470372999999977</c:v>
                </c:pt>
                <c:pt idx="283">
                  <c:v>22.495126999999979</c:v>
                </c:pt>
                <c:pt idx="284">
                  <c:v>22.280650999999978</c:v>
                </c:pt>
                <c:pt idx="285">
                  <c:v>22.156911999999998</c:v>
                </c:pt>
                <c:pt idx="286">
                  <c:v>22.066175000000001</c:v>
                </c:pt>
                <c:pt idx="287">
                  <c:v>22.486877</c:v>
                </c:pt>
                <c:pt idx="288">
                  <c:v>22.65185500000004</c:v>
                </c:pt>
                <c:pt idx="289">
                  <c:v>21.843451000000005</c:v>
                </c:pt>
                <c:pt idx="290">
                  <c:v>22.092332999999979</c:v>
                </c:pt>
                <c:pt idx="291">
                  <c:v>22.407582999999978</c:v>
                </c:pt>
                <c:pt idx="292">
                  <c:v>22.399281999999999</c:v>
                </c:pt>
                <c:pt idx="293">
                  <c:v>22.308031</c:v>
                </c:pt>
                <c:pt idx="294">
                  <c:v>22.814085000000031</c:v>
                </c:pt>
                <c:pt idx="295">
                  <c:v>22.772608000000002</c:v>
                </c:pt>
                <c:pt idx="296">
                  <c:v>22.498841999999989</c:v>
                </c:pt>
                <c:pt idx="297">
                  <c:v>22.565202999999975</c:v>
                </c:pt>
                <c:pt idx="298">
                  <c:v>22.565202999999975</c:v>
                </c:pt>
                <c:pt idx="299">
                  <c:v>22.465650999999976</c:v>
                </c:pt>
                <c:pt idx="300">
                  <c:v>22.822381999999987</c:v>
                </c:pt>
                <c:pt idx="301">
                  <c:v>22.706235999999986</c:v>
                </c:pt>
                <c:pt idx="302">
                  <c:v>22.639869999999998</c:v>
                </c:pt>
                <c:pt idx="303">
                  <c:v>22.822381999999987</c:v>
                </c:pt>
                <c:pt idx="304">
                  <c:v>23.378215999999988</c:v>
                </c:pt>
                <c:pt idx="305">
                  <c:v>22.905341999999976</c:v>
                </c:pt>
                <c:pt idx="306">
                  <c:v>22.888751999999986</c:v>
                </c:pt>
                <c:pt idx="307">
                  <c:v>23.204000000000001</c:v>
                </c:pt>
                <c:pt idx="308">
                  <c:v>22.913640999999974</c:v>
                </c:pt>
                <c:pt idx="309">
                  <c:v>22.764310999999989</c:v>
                </c:pt>
                <c:pt idx="310">
                  <c:v>22.017665999999998</c:v>
                </c:pt>
                <c:pt idx="311">
                  <c:v>21.777086000000001</c:v>
                </c:pt>
                <c:pt idx="312">
                  <c:v>21.586276999999978</c:v>
                </c:pt>
                <c:pt idx="313">
                  <c:v>22.399281999999999</c:v>
                </c:pt>
                <c:pt idx="314">
                  <c:v>22.490540999999975</c:v>
                </c:pt>
                <c:pt idx="315">
                  <c:v>22.258251000000001</c:v>
                </c:pt>
                <c:pt idx="316">
                  <c:v>22.324617</c:v>
                </c:pt>
                <c:pt idx="317">
                  <c:v>21.777086000000001</c:v>
                </c:pt>
                <c:pt idx="318">
                  <c:v>22.001076000000001</c:v>
                </c:pt>
                <c:pt idx="319">
                  <c:v>22.631575000000034</c:v>
                </c:pt>
                <c:pt idx="320">
                  <c:v>22.440761999999989</c:v>
                </c:pt>
                <c:pt idx="321">
                  <c:v>22.382691999999977</c:v>
                </c:pt>
                <c:pt idx="322">
                  <c:v>21.636049</c:v>
                </c:pt>
                <c:pt idx="323">
                  <c:v>21.412056</c:v>
                </c:pt>
                <c:pt idx="324">
                  <c:v>20.889405999999987</c:v>
                </c:pt>
                <c:pt idx="325">
                  <c:v>21.237836999999999</c:v>
                </c:pt>
                <c:pt idx="326">
                  <c:v>21.387169</c:v>
                </c:pt>
                <c:pt idx="327">
                  <c:v>21.478425999999978</c:v>
                </c:pt>
                <c:pt idx="328">
                  <c:v>21.503312999999977</c:v>
                </c:pt>
                <c:pt idx="329">
                  <c:v>21.163176</c:v>
                </c:pt>
                <c:pt idx="330">
                  <c:v>21.005546999999979</c:v>
                </c:pt>
                <c:pt idx="331">
                  <c:v>20.599045</c:v>
                </c:pt>
                <c:pt idx="332">
                  <c:v>20.798148999999977</c:v>
                </c:pt>
                <c:pt idx="333">
                  <c:v>20.557568000000018</c:v>
                </c:pt>
                <c:pt idx="334">
                  <c:v>19.885589999999976</c:v>
                </c:pt>
                <c:pt idx="335">
                  <c:v>20.424825999999999</c:v>
                </c:pt>
                <c:pt idx="336">
                  <c:v>20.632228999999999</c:v>
                </c:pt>
                <c:pt idx="337">
                  <c:v>19.512263999999988</c:v>
                </c:pt>
                <c:pt idx="338">
                  <c:v>19.661595999999999</c:v>
                </c:pt>
                <c:pt idx="339">
                  <c:v>20.142765000000001</c:v>
                </c:pt>
                <c:pt idx="340">
                  <c:v>19.877289000000001</c:v>
                </c:pt>
                <c:pt idx="341">
                  <c:v>20.449716999999971</c:v>
                </c:pt>
                <c:pt idx="342">
                  <c:v>21.312505999999999</c:v>
                </c:pt>
                <c:pt idx="343">
                  <c:v>20.881108999999999</c:v>
                </c:pt>
                <c:pt idx="344">
                  <c:v>20.217424000000001</c:v>
                </c:pt>
                <c:pt idx="345">
                  <c:v>19.960246999999963</c:v>
                </c:pt>
                <c:pt idx="346">
                  <c:v>19.951956000000017</c:v>
                </c:pt>
                <c:pt idx="347">
                  <c:v>19.852404</c:v>
                </c:pt>
                <c:pt idx="348">
                  <c:v>19.122348999999989</c:v>
                </c:pt>
                <c:pt idx="349">
                  <c:v>19.362938</c:v>
                </c:pt>
                <c:pt idx="350">
                  <c:v>20.341871000000026</c:v>
                </c:pt>
                <c:pt idx="351">
                  <c:v>20.930883000000001</c:v>
                </c:pt>
                <c:pt idx="352">
                  <c:v>20.872814000000005</c:v>
                </c:pt>
                <c:pt idx="353">
                  <c:v>20.308681</c:v>
                </c:pt>
                <c:pt idx="354">
                  <c:v>20.325277</c:v>
                </c:pt>
                <c:pt idx="355">
                  <c:v>19.985139999999962</c:v>
                </c:pt>
                <c:pt idx="356">
                  <c:v>19.517648999999999</c:v>
                </c:pt>
                <c:pt idx="357">
                  <c:v>19.484261</c:v>
                </c:pt>
                <c:pt idx="358">
                  <c:v>19.492604999999976</c:v>
                </c:pt>
                <c:pt idx="359">
                  <c:v>20.811593999999999</c:v>
                </c:pt>
                <c:pt idx="360">
                  <c:v>21.053688000000001</c:v>
                </c:pt>
                <c:pt idx="361">
                  <c:v>21.696482</c:v>
                </c:pt>
                <c:pt idx="362">
                  <c:v>21.345863000000001</c:v>
                </c:pt>
                <c:pt idx="363">
                  <c:v>21.145515</c:v>
                </c:pt>
                <c:pt idx="364">
                  <c:v>20.970206999999974</c:v>
                </c:pt>
                <c:pt idx="365">
                  <c:v>21.128814999999999</c:v>
                </c:pt>
                <c:pt idx="366">
                  <c:v>21.153862000000018</c:v>
                </c:pt>
                <c:pt idx="367">
                  <c:v>21.671437999999988</c:v>
                </c:pt>
                <c:pt idx="368">
                  <c:v>21.838398000000005</c:v>
                </c:pt>
                <c:pt idx="369">
                  <c:v>21.963620999999979</c:v>
                </c:pt>
                <c:pt idx="370">
                  <c:v>22.122233999999978</c:v>
                </c:pt>
                <c:pt idx="371">
                  <c:v>21.688132999999976</c:v>
                </c:pt>
                <c:pt idx="372">
                  <c:v>21.771614</c:v>
                </c:pt>
                <c:pt idx="373">
                  <c:v>21.971969999999999</c:v>
                </c:pt>
                <c:pt idx="374">
                  <c:v>21.938578</c:v>
                </c:pt>
                <c:pt idx="375">
                  <c:v>21.587961000000018</c:v>
                </c:pt>
                <c:pt idx="376">
                  <c:v>22.01371</c:v>
                </c:pt>
                <c:pt idx="377">
                  <c:v>22.614763000000018</c:v>
                </c:pt>
                <c:pt idx="378">
                  <c:v>23.332697</c:v>
                </c:pt>
                <c:pt idx="379">
                  <c:v>23.299296999999989</c:v>
                </c:pt>
                <c:pt idx="380">
                  <c:v>22.765027999999976</c:v>
                </c:pt>
                <c:pt idx="381">
                  <c:v>23.015463</c:v>
                </c:pt>
                <c:pt idx="382">
                  <c:v>22.890248999999987</c:v>
                </c:pt>
                <c:pt idx="383">
                  <c:v>22.397715000000005</c:v>
                </c:pt>
                <c:pt idx="384">
                  <c:v>21.830045999999999</c:v>
                </c:pt>
                <c:pt idx="385">
                  <c:v>23.290951000000018</c:v>
                </c:pt>
                <c:pt idx="386">
                  <c:v>22.297530999999989</c:v>
                </c:pt>
                <c:pt idx="387">
                  <c:v>22.431107999999988</c:v>
                </c:pt>
                <c:pt idx="388">
                  <c:v>21.688132999999976</c:v>
                </c:pt>
                <c:pt idx="389">
                  <c:v>22.664852000000018</c:v>
                </c:pt>
                <c:pt idx="390">
                  <c:v>22.197361000000019</c:v>
                </c:pt>
                <c:pt idx="391">
                  <c:v>22.155624</c:v>
                </c:pt>
                <c:pt idx="392">
                  <c:v>21.437698000000001</c:v>
                </c:pt>
                <c:pt idx="393">
                  <c:v>21.471083</c:v>
                </c:pt>
                <c:pt idx="394">
                  <c:v>21.162210000000002</c:v>
                </c:pt>
                <c:pt idx="395">
                  <c:v>21.412646999999978</c:v>
                </c:pt>
                <c:pt idx="396">
                  <c:v>21.070378999999999</c:v>
                </c:pt>
                <c:pt idx="397">
                  <c:v>20.995251</c:v>
                </c:pt>
                <c:pt idx="398">
                  <c:v>20.611239999999999</c:v>
                </c:pt>
                <c:pt idx="399">
                  <c:v>20.569499999999977</c:v>
                </c:pt>
                <c:pt idx="400">
                  <c:v>20.260627999999976</c:v>
                </c:pt>
                <c:pt idx="401">
                  <c:v>20.210535</c:v>
                </c:pt>
                <c:pt idx="402">
                  <c:v>20.878378000000001</c:v>
                </c:pt>
                <c:pt idx="403">
                  <c:v>20.527760000000001</c:v>
                </c:pt>
                <c:pt idx="404">
                  <c:v>20.694718999999999</c:v>
                </c:pt>
                <c:pt idx="405">
                  <c:v>20.694718999999999</c:v>
                </c:pt>
                <c:pt idx="406">
                  <c:v>20.561152</c:v>
                </c:pt>
                <c:pt idx="407">
                  <c:v>20.711417999999988</c:v>
                </c:pt>
                <c:pt idx="408">
                  <c:v>20.611239999999999</c:v>
                </c:pt>
                <c:pt idx="409">
                  <c:v>20.260627999999976</c:v>
                </c:pt>
                <c:pt idx="410">
                  <c:v>20.786546999999963</c:v>
                </c:pt>
                <c:pt idx="411">
                  <c:v>21.128814999999999</c:v>
                </c:pt>
                <c:pt idx="412">
                  <c:v>20.744810000000001</c:v>
                </c:pt>
                <c:pt idx="413">
                  <c:v>21.087078000000005</c:v>
                </c:pt>
                <c:pt idx="414">
                  <c:v>21.128814999999999</c:v>
                </c:pt>
                <c:pt idx="415">
                  <c:v>21.078731999999977</c:v>
                </c:pt>
                <c:pt idx="416">
                  <c:v>21.112123</c:v>
                </c:pt>
                <c:pt idx="417">
                  <c:v>21.036985000000026</c:v>
                </c:pt>
                <c:pt idx="418">
                  <c:v>20.877426</c:v>
                </c:pt>
                <c:pt idx="419">
                  <c:v>21.230143000000002</c:v>
                </c:pt>
                <c:pt idx="420">
                  <c:v>21.280532999999959</c:v>
                </c:pt>
                <c:pt idx="421">
                  <c:v>21.549264999999988</c:v>
                </c:pt>
                <c:pt idx="422">
                  <c:v>21.540866999999999</c:v>
                </c:pt>
                <c:pt idx="423">
                  <c:v>21.490478999999986</c:v>
                </c:pt>
                <c:pt idx="424">
                  <c:v>21.566067</c:v>
                </c:pt>
                <c:pt idx="425">
                  <c:v>21.406501999999989</c:v>
                </c:pt>
                <c:pt idx="426">
                  <c:v>21.188148000000002</c:v>
                </c:pt>
                <c:pt idx="427">
                  <c:v>21.297328999999987</c:v>
                </c:pt>
                <c:pt idx="428">
                  <c:v>21.221744999999977</c:v>
                </c:pt>
                <c:pt idx="429">
                  <c:v>20.936212999999977</c:v>
                </c:pt>
                <c:pt idx="430">
                  <c:v>20.860629999999976</c:v>
                </c:pt>
                <c:pt idx="431">
                  <c:v>20.583497999999977</c:v>
                </c:pt>
                <c:pt idx="432">
                  <c:v>20.759853000000017</c:v>
                </c:pt>
                <c:pt idx="433">
                  <c:v>20.432330999999976</c:v>
                </c:pt>
                <c:pt idx="434">
                  <c:v>20.423935</c:v>
                </c:pt>
                <c:pt idx="435">
                  <c:v>20.323160000000001</c:v>
                </c:pt>
                <c:pt idx="436">
                  <c:v>20.566699999999976</c:v>
                </c:pt>
                <c:pt idx="437">
                  <c:v>20.130005000000018</c:v>
                </c:pt>
                <c:pt idx="438">
                  <c:v>20.239177999999999</c:v>
                </c:pt>
                <c:pt idx="439">
                  <c:v>20.365148999999978</c:v>
                </c:pt>
                <c:pt idx="440">
                  <c:v>20.365148999999978</c:v>
                </c:pt>
                <c:pt idx="441">
                  <c:v>20.146798999999987</c:v>
                </c:pt>
                <c:pt idx="442">
                  <c:v>20.348354</c:v>
                </c:pt>
                <c:pt idx="443">
                  <c:v>20.507912000000001</c:v>
                </c:pt>
                <c:pt idx="444">
                  <c:v>20.407138999999987</c:v>
                </c:pt>
                <c:pt idx="445">
                  <c:v>20.088014999999977</c:v>
                </c:pt>
                <c:pt idx="446">
                  <c:v>20.575095999999988</c:v>
                </c:pt>
                <c:pt idx="447">
                  <c:v>20.163595000000001</c:v>
                </c:pt>
                <c:pt idx="448">
                  <c:v>20.390345</c:v>
                </c:pt>
                <c:pt idx="449">
                  <c:v>21.314119000000005</c:v>
                </c:pt>
                <c:pt idx="450">
                  <c:v>21.347712999999978</c:v>
                </c:pt>
                <c:pt idx="451">
                  <c:v>22.876148000000001</c:v>
                </c:pt>
                <c:pt idx="452">
                  <c:v>23.371635000000001</c:v>
                </c:pt>
                <c:pt idx="453">
                  <c:v>23.464008</c:v>
                </c:pt>
                <c:pt idx="454">
                  <c:v>24.614536000000001</c:v>
                </c:pt>
                <c:pt idx="455">
                  <c:v>24.102259</c:v>
                </c:pt>
                <c:pt idx="456">
                  <c:v>24.454975000000026</c:v>
                </c:pt>
                <c:pt idx="457">
                  <c:v>24.631338000000017</c:v>
                </c:pt>
                <c:pt idx="458">
                  <c:v>24.522158000000001</c:v>
                </c:pt>
                <c:pt idx="459">
                  <c:v>24.119055000000031</c:v>
                </c:pt>
                <c:pt idx="460">
                  <c:v>24.984052999999989</c:v>
                </c:pt>
                <c:pt idx="461">
                  <c:v>23.228864999999999</c:v>
                </c:pt>
                <c:pt idx="462">
                  <c:v>23.875510999999989</c:v>
                </c:pt>
                <c:pt idx="463">
                  <c:v>23.984683999999977</c:v>
                </c:pt>
                <c:pt idx="464">
                  <c:v>23.942697999999979</c:v>
                </c:pt>
                <c:pt idx="465">
                  <c:v>23.976289999999977</c:v>
                </c:pt>
                <c:pt idx="466">
                  <c:v>24.135853000000026</c:v>
                </c:pt>
                <c:pt idx="467">
                  <c:v>24.186238999999986</c:v>
                </c:pt>
                <c:pt idx="468">
                  <c:v>24.329004000000001</c:v>
                </c:pt>
                <c:pt idx="469">
                  <c:v>24.454975000000026</c:v>
                </c:pt>
                <c:pt idx="470">
                  <c:v>24.454975000000026</c:v>
                </c:pt>
                <c:pt idx="471">
                  <c:v>24.891666000000001</c:v>
                </c:pt>
                <c:pt idx="472">
                  <c:v>24.572545999999981</c:v>
                </c:pt>
                <c:pt idx="473">
                  <c:v>24.891666000000001</c:v>
                </c:pt>
                <c:pt idx="474">
                  <c:v>24.790894999999999</c:v>
                </c:pt>
                <c:pt idx="475">
                  <c:v>24.874870000000026</c:v>
                </c:pt>
                <c:pt idx="476">
                  <c:v>24.950453</c:v>
                </c:pt>
                <c:pt idx="477">
                  <c:v>24.992448999999976</c:v>
                </c:pt>
                <c:pt idx="478">
                  <c:v>24.748902999999977</c:v>
                </c:pt>
                <c:pt idx="479">
                  <c:v>24.690117000000001</c:v>
                </c:pt>
                <c:pt idx="480">
                  <c:v>24.429778999999989</c:v>
                </c:pt>
                <c:pt idx="481">
                  <c:v>24.725232999999964</c:v>
                </c:pt>
                <c:pt idx="482">
                  <c:v>24.488873999999981</c:v>
                </c:pt>
                <c:pt idx="483">
                  <c:v>24.480428999999976</c:v>
                </c:pt>
                <c:pt idx="484">
                  <c:v>25.620035000000001</c:v>
                </c:pt>
                <c:pt idx="485">
                  <c:v>26.945353999999973</c:v>
                </c:pt>
                <c:pt idx="486">
                  <c:v>27.012889999999999</c:v>
                </c:pt>
                <c:pt idx="487">
                  <c:v>27.308339999999976</c:v>
                </c:pt>
                <c:pt idx="488">
                  <c:v>27.190156999999999</c:v>
                </c:pt>
                <c:pt idx="489">
                  <c:v>27.502497000000002</c:v>
                </c:pt>
                <c:pt idx="490">
                  <c:v>27.536259000000001</c:v>
                </c:pt>
                <c:pt idx="491">
                  <c:v>26.244708999999986</c:v>
                </c:pt>
                <c:pt idx="492">
                  <c:v>25.493411999999989</c:v>
                </c:pt>
                <c:pt idx="493">
                  <c:v>24.573286</c:v>
                </c:pt>
                <c:pt idx="494">
                  <c:v>23.627836000000016</c:v>
                </c:pt>
                <c:pt idx="495">
                  <c:v>23.720691999999989</c:v>
                </c:pt>
                <c:pt idx="496">
                  <c:v>23.754459000000001</c:v>
                </c:pt>
                <c:pt idx="497">
                  <c:v>23.408353999999989</c:v>
                </c:pt>
                <c:pt idx="498">
                  <c:v>22.969396999999976</c:v>
                </c:pt>
                <c:pt idx="499">
                  <c:v>23.349271999999999</c:v>
                </c:pt>
                <c:pt idx="500">
                  <c:v>23.323937999999988</c:v>
                </c:pt>
                <c:pt idx="501">
                  <c:v>23.214200999999999</c:v>
                </c:pt>
                <c:pt idx="502">
                  <c:v>22.800566</c:v>
                </c:pt>
                <c:pt idx="503">
                  <c:v>22.302518999999986</c:v>
                </c:pt>
                <c:pt idx="504">
                  <c:v>23.332384000000001</c:v>
                </c:pt>
                <c:pt idx="505">
                  <c:v>24.260954000000005</c:v>
                </c:pt>
                <c:pt idx="506">
                  <c:v>23.965491999999976</c:v>
                </c:pt>
                <c:pt idx="507">
                  <c:v>23.914845000000017</c:v>
                </c:pt>
                <c:pt idx="508">
                  <c:v>23.838875000000034</c:v>
                </c:pt>
                <c:pt idx="509">
                  <c:v>23.813547</c:v>
                </c:pt>
                <c:pt idx="510">
                  <c:v>24.024591000000001</c:v>
                </c:pt>
                <c:pt idx="511">
                  <c:v>23.636274000000018</c:v>
                </c:pt>
                <c:pt idx="512">
                  <c:v>24.108999000000001</c:v>
                </c:pt>
                <c:pt idx="513">
                  <c:v>23.197313000000001</c:v>
                </c:pt>
                <c:pt idx="514">
                  <c:v>23.087579999999981</c:v>
                </c:pt>
                <c:pt idx="515">
                  <c:v>23.307058000000026</c:v>
                </c:pt>
                <c:pt idx="516">
                  <c:v>23.273287</c:v>
                </c:pt>
                <c:pt idx="517">
                  <c:v>22.741475999999999</c:v>
                </c:pt>
                <c:pt idx="518">
                  <c:v>23.695364000000001</c:v>
                </c:pt>
                <c:pt idx="519">
                  <c:v>23.222642999999962</c:v>
                </c:pt>
                <c:pt idx="520">
                  <c:v>22.682383999999978</c:v>
                </c:pt>
                <c:pt idx="521">
                  <c:v>23.011603999999988</c:v>
                </c:pt>
                <c:pt idx="522">
                  <c:v>23.214200999999999</c:v>
                </c:pt>
                <c:pt idx="523">
                  <c:v>23.754459000000001</c:v>
                </c:pt>
                <c:pt idx="524">
                  <c:v>22.960954999999988</c:v>
                </c:pt>
                <c:pt idx="525">
                  <c:v>23.433678</c:v>
                </c:pt>
                <c:pt idx="526">
                  <c:v>24.328479999999978</c:v>
                </c:pt>
                <c:pt idx="527">
                  <c:v>24.843415999999987</c:v>
                </c:pt>
                <c:pt idx="528">
                  <c:v>25.299254999999999</c:v>
                </c:pt>
                <c:pt idx="529">
                  <c:v>25.746661999999986</c:v>
                </c:pt>
                <c:pt idx="530">
                  <c:v>25.138868000000031</c:v>
                </c:pt>
                <c:pt idx="531">
                  <c:v>24.801205000000017</c:v>
                </c:pt>
                <c:pt idx="532">
                  <c:v>24.581727999999973</c:v>
                </c:pt>
                <c:pt idx="533">
                  <c:v>24.623936</c:v>
                </c:pt>
                <c:pt idx="534">
                  <c:v>24.708348999999973</c:v>
                </c:pt>
                <c:pt idx="535">
                  <c:v>24.590166</c:v>
                </c:pt>
                <c:pt idx="536">
                  <c:v>24.623936</c:v>
                </c:pt>
                <c:pt idx="537">
                  <c:v>24.877182000000001</c:v>
                </c:pt>
                <c:pt idx="538">
                  <c:v>24.539515999999999</c:v>
                </c:pt>
                <c:pt idx="539">
                  <c:v>24.168091</c:v>
                </c:pt>
                <c:pt idx="540">
                  <c:v>23.931728</c:v>
                </c:pt>
                <c:pt idx="541">
                  <c:v>24.058351999999999</c:v>
                </c:pt>
                <c:pt idx="542">
                  <c:v>24.423642999999959</c:v>
                </c:pt>
                <c:pt idx="543">
                  <c:v>24.551075000000026</c:v>
                </c:pt>
                <c:pt idx="544">
                  <c:v>24.746458000000001</c:v>
                </c:pt>
                <c:pt idx="545">
                  <c:v>25.205203999999974</c:v>
                </c:pt>
                <c:pt idx="546">
                  <c:v>24.474616999999977</c:v>
                </c:pt>
                <c:pt idx="547">
                  <c:v>24.202769999999976</c:v>
                </c:pt>
                <c:pt idx="548">
                  <c:v>23.591118000000005</c:v>
                </c:pt>
                <c:pt idx="549">
                  <c:v>24.551075000000026</c:v>
                </c:pt>
                <c:pt idx="550">
                  <c:v>23.727041</c:v>
                </c:pt>
                <c:pt idx="551">
                  <c:v>23.225821999999987</c:v>
                </c:pt>
                <c:pt idx="552">
                  <c:v>24.474616999999977</c:v>
                </c:pt>
                <c:pt idx="553">
                  <c:v>24.330196000000001</c:v>
                </c:pt>
                <c:pt idx="554">
                  <c:v>24.313210000000005</c:v>
                </c:pt>
                <c:pt idx="555">
                  <c:v>24.839912000000005</c:v>
                </c:pt>
                <c:pt idx="556">
                  <c:v>24.619036000000001</c:v>
                </c:pt>
                <c:pt idx="557">
                  <c:v>24.890879000000005</c:v>
                </c:pt>
                <c:pt idx="558">
                  <c:v>25.009809000000001</c:v>
                </c:pt>
                <c:pt idx="559">
                  <c:v>24.754957000000026</c:v>
                </c:pt>
                <c:pt idx="560">
                  <c:v>25.315635999999987</c:v>
                </c:pt>
                <c:pt idx="561">
                  <c:v>24.466123999999976</c:v>
                </c:pt>
                <c:pt idx="562">
                  <c:v>24.780444999999975</c:v>
                </c:pt>
                <c:pt idx="563">
                  <c:v>24.950345999999989</c:v>
                </c:pt>
                <c:pt idx="564">
                  <c:v>25.689427999999989</c:v>
                </c:pt>
                <c:pt idx="565">
                  <c:v>25.612974000000026</c:v>
                </c:pt>
                <c:pt idx="566">
                  <c:v>26.012246999999977</c:v>
                </c:pt>
                <c:pt idx="567">
                  <c:v>26.080207999999978</c:v>
                </c:pt>
                <c:pt idx="568">
                  <c:v>25.969766999999976</c:v>
                </c:pt>
                <c:pt idx="569">
                  <c:v>26.046222999999976</c:v>
                </c:pt>
                <c:pt idx="570">
                  <c:v>26.088698999999973</c:v>
                </c:pt>
                <c:pt idx="571">
                  <c:v>25.731902999999999</c:v>
                </c:pt>
                <c:pt idx="572">
                  <c:v>25.001315999999999</c:v>
                </c:pt>
                <c:pt idx="573">
                  <c:v>24.474616999999977</c:v>
                </c:pt>
                <c:pt idx="574">
                  <c:v>24.372671</c:v>
                </c:pt>
                <c:pt idx="575">
                  <c:v>24.423642999999959</c:v>
                </c:pt>
                <c:pt idx="576">
                  <c:v>24.406656000000002</c:v>
                </c:pt>
                <c:pt idx="577">
                  <c:v>24.219763</c:v>
                </c:pt>
                <c:pt idx="578">
                  <c:v>24.593547999999974</c:v>
                </c:pt>
                <c:pt idx="579">
                  <c:v>24.466123999999976</c:v>
                </c:pt>
                <c:pt idx="580">
                  <c:v>24.508595</c:v>
                </c:pt>
                <c:pt idx="581">
                  <c:v>24.440637999999979</c:v>
                </c:pt>
                <c:pt idx="582">
                  <c:v>24.466123999999976</c:v>
                </c:pt>
                <c:pt idx="583">
                  <c:v>24.228258</c:v>
                </c:pt>
                <c:pt idx="584">
                  <c:v>24.542571999999989</c:v>
                </c:pt>
                <c:pt idx="585">
                  <c:v>24.253741999999978</c:v>
                </c:pt>
                <c:pt idx="586">
                  <c:v>24.075343999999976</c:v>
                </c:pt>
                <c:pt idx="587">
                  <c:v>24.151797999999999</c:v>
                </c:pt>
                <c:pt idx="588">
                  <c:v>24.236751999999999</c:v>
                </c:pt>
                <c:pt idx="589">
                  <c:v>23.956408999999987</c:v>
                </c:pt>
                <c:pt idx="590">
                  <c:v>23.752524999999977</c:v>
                </c:pt>
                <c:pt idx="591">
                  <c:v>23.599613000000002</c:v>
                </c:pt>
                <c:pt idx="592">
                  <c:v>23.472182999999976</c:v>
                </c:pt>
                <c:pt idx="593">
                  <c:v>23.497672999999978</c:v>
                </c:pt>
                <c:pt idx="594">
                  <c:v>23.378739999999976</c:v>
                </c:pt>
                <c:pt idx="595">
                  <c:v>23.23432</c:v>
                </c:pt>
                <c:pt idx="596">
                  <c:v>23.378739999999976</c:v>
                </c:pt>
                <c:pt idx="597">
                  <c:v>23.30228</c:v>
                </c:pt>
                <c:pt idx="598">
                  <c:v>23.761018999999987</c:v>
                </c:pt>
                <c:pt idx="599">
                  <c:v>23.574124999999999</c:v>
                </c:pt>
                <c:pt idx="600">
                  <c:v>24.253741999999978</c:v>
                </c:pt>
                <c:pt idx="601">
                  <c:v>23.591118000000005</c:v>
                </c:pt>
                <c:pt idx="602">
                  <c:v>23.480678999999977</c:v>
                </c:pt>
                <c:pt idx="603">
                  <c:v>23.489173999999974</c:v>
                </c:pt>
                <c:pt idx="604">
                  <c:v>23.489173999999974</c:v>
                </c:pt>
                <c:pt idx="605">
                  <c:v>23.455192999999976</c:v>
                </c:pt>
                <c:pt idx="606">
                  <c:v>23.592011999999986</c:v>
                </c:pt>
                <c:pt idx="607">
                  <c:v>23.592011999999986</c:v>
                </c:pt>
                <c:pt idx="608">
                  <c:v>23.318380000000001</c:v>
                </c:pt>
                <c:pt idx="609">
                  <c:v>23.822882</c:v>
                </c:pt>
                <c:pt idx="610">
                  <c:v>23.557804000000026</c:v>
                </c:pt>
                <c:pt idx="611">
                  <c:v>23.592011999999986</c:v>
                </c:pt>
                <c:pt idx="612">
                  <c:v>23.515053000000005</c:v>
                </c:pt>
                <c:pt idx="613">
                  <c:v>23.668968000000017</c:v>
                </c:pt>
                <c:pt idx="614">
                  <c:v>24.524059000000001</c:v>
                </c:pt>
                <c:pt idx="615">
                  <c:v>24.447104</c:v>
                </c:pt>
                <c:pt idx="616">
                  <c:v>24.677975000000036</c:v>
                </c:pt>
                <c:pt idx="617">
                  <c:v>25.216685999999999</c:v>
                </c:pt>
                <c:pt idx="618">
                  <c:v>25.020014</c:v>
                </c:pt>
                <c:pt idx="619">
                  <c:v>24.335940999999988</c:v>
                </c:pt>
                <c:pt idx="620">
                  <c:v>25.823803000000005</c:v>
                </c:pt>
                <c:pt idx="621">
                  <c:v>25.191033999999988</c:v>
                </c:pt>
                <c:pt idx="622">
                  <c:v>25.370602000000002</c:v>
                </c:pt>
                <c:pt idx="623">
                  <c:v>25.498864999999999</c:v>
                </c:pt>
                <c:pt idx="624">
                  <c:v>25.883655999999988</c:v>
                </c:pt>
                <c:pt idx="625">
                  <c:v>25.986265</c:v>
                </c:pt>
                <c:pt idx="626">
                  <c:v>26.217144000000001</c:v>
                </c:pt>
                <c:pt idx="627">
                  <c:v>25.729739999999971</c:v>
                </c:pt>
                <c:pt idx="628">
                  <c:v>25.866555999999999</c:v>
                </c:pt>
                <c:pt idx="629">
                  <c:v>25.669884000000017</c:v>
                </c:pt>
                <c:pt idx="630">
                  <c:v>25.515966000000017</c:v>
                </c:pt>
                <c:pt idx="631">
                  <c:v>25.567271999999999</c:v>
                </c:pt>
                <c:pt idx="632">
                  <c:v>25.823803000000005</c:v>
                </c:pt>
                <c:pt idx="633">
                  <c:v>25.524516999999989</c:v>
                </c:pt>
                <c:pt idx="634">
                  <c:v>25.327846999999988</c:v>
                </c:pt>
                <c:pt idx="635">
                  <c:v>26.234241000000001</c:v>
                </c:pt>
                <c:pt idx="636">
                  <c:v>26.157288000000026</c:v>
                </c:pt>
                <c:pt idx="637">
                  <c:v>26.619038000000018</c:v>
                </c:pt>
                <c:pt idx="638">
                  <c:v>26.259896999999999</c:v>
                </c:pt>
                <c:pt idx="639">
                  <c:v>26.157288000000026</c:v>
                </c:pt>
                <c:pt idx="640">
                  <c:v>26.029024</c:v>
                </c:pt>
                <c:pt idx="641">
                  <c:v>25.644227999999988</c:v>
                </c:pt>
                <c:pt idx="642">
                  <c:v>25.644227999999988</c:v>
                </c:pt>
                <c:pt idx="643">
                  <c:v>25.900758999999987</c:v>
                </c:pt>
                <c:pt idx="644">
                  <c:v>25.686986999999988</c:v>
                </c:pt>
                <c:pt idx="645">
                  <c:v>25.327846999999988</c:v>
                </c:pt>
                <c:pt idx="646">
                  <c:v>25.396255000000018</c:v>
                </c:pt>
                <c:pt idx="647">
                  <c:v>25.558726999999976</c:v>
                </c:pt>
                <c:pt idx="648">
                  <c:v>24.096509999999977</c:v>
                </c:pt>
                <c:pt idx="649">
                  <c:v>24.489854999999999</c:v>
                </c:pt>
                <c:pt idx="650">
                  <c:v>24.276084999999988</c:v>
                </c:pt>
                <c:pt idx="651">
                  <c:v>23.891293000000001</c:v>
                </c:pt>
                <c:pt idx="652">
                  <c:v>24.404347999999978</c:v>
                </c:pt>
                <c:pt idx="653">
                  <c:v>25.002915999999999</c:v>
                </c:pt>
                <c:pt idx="654">
                  <c:v>24.387245</c:v>
                </c:pt>
                <c:pt idx="655">
                  <c:v>23.703168999999999</c:v>
                </c:pt>
                <c:pt idx="656">
                  <c:v>23.523602999999977</c:v>
                </c:pt>
                <c:pt idx="657">
                  <c:v>23.318380000000001</c:v>
                </c:pt>
                <c:pt idx="658">
                  <c:v>24.019556000000001</c:v>
                </c:pt>
                <c:pt idx="659">
                  <c:v>23.951150999999999</c:v>
                </c:pt>
                <c:pt idx="660">
                  <c:v>23.925492999999964</c:v>
                </c:pt>
                <c:pt idx="661">
                  <c:v>24.036657000000005</c:v>
                </c:pt>
                <c:pt idx="662">
                  <c:v>24.156372000000001</c:v>
                </c:pt>
                <c:pt idx="663">
                  <c:v>24.370141999999987</c:v>
                </c:pt>
                <c:pt idx="664">
                  <c:v>23.942595999999977</c:v>
                </c:pt>
                <c:pt idx="665">
                  <c:v>23.241420999999978</c:v>
                </c:pt>
                <c:pt idx="666">
                  <c:v>22.121248000000001</c:v>
                </c:pt>
                <c:pt idx="667">
                  <c:v>21.659500000000001</c:v>
                </c:pt>
                <c:pt idx="668">
                  <c:v>22.488938999999974</c:v>
                </c:pt>
                <c:pt idx="669">
                  <c:v>22.420531999999977</c:v>
                </c:pt>
                <c:pt idx="670">
                  <c:v>22.575513999999973</c:v>
                </c:pt>
                <c:pt idx="671">
                  <c:v>22.799374</c:v>
                </c:pt>
                <c:pt idx="672">
                  <c:v>22.196669</c:v>
                </c:pt>
                <c:pt idx="673">
                  <c:v>23.023231999999989</c:v>
                </c:pt>
                <c:pt idx="674">
                  <c:v>23.333193000000001</c:v>
                </c:pt>
                <c:pt idx="675">
                  <c:v>23.944509999999976</c:v>
                </c:pt>
                <c:pt idx="676">
                  <c:v>23.126557999999999</c:v>
                </c:pt>
                <c:pt idx="677">
                  <c:v>23.996169999999989</c:v>
                </c:pt>
                <c:pt idx="678">
                  <c:v>24.116709</c:v>
                </c:pt>
                <c:pt idx="679">
                  <c:v>23.255706999999976</c:v>
                </c:pt>
                <c:pt idx="680">
                  <c:v>23.746476999999977</c:v>
                </c:pt>
                <c:pt idx="681">
                  <c:v>24.288905999999987</c:v>
                </c:pt>
                <c:pt idx="682">
                  <c:v>23.746476999999977</c:v>
                </c:pt>
                <c:pt idx="683">
                  <c:v>24.039214999999999</c:v>
                </c:pt>
                <c:pt idx="684">
                  <c:v>22.764935999999999</c:v>
                </c:pt>
                <c:pt idx="685">
                  <c:v>22.721883999999999</c:v>
                </c:pt>
                <c:pt idx="686">
                  <c:v>22.317215000000026</c:v>
                </c:pt>
                <c:pt idx="687">
                  <c:v>22.446359999999977</c:v>
                </c:pt>
                <c:pt idx="688">
                  <c:v>23.169606999999989</c:v>
                </c:pt>
                <c:pt idx="689">
                  <c:v>22.136402</c:v>
                </c:pt>
                <c:pt idx="690">
                  <c:v>21.525085000000001</c:v>
                </c:pt>
                <c:pt idx="691">
                  <c:v>22.756322999999973</c:v>
                </c:pt>
                <c:pt idx="692">
                  <c:v>22.678830999999999</c:v>
                </c:pt>
                <c:pt idx="693">
                  <c:v>21.740340999999976</c:v>
                </c:pt>
                <c:pt idx="694">
                  <c:v>21.705898000000001</c:v>
                </c:pt>
                <c:pt idx="695">
                  <c:v>22.282771999999976</c:v>
                </c:pt>
                <c:pt idx="696">
                  <c:v>21.869489999999978</c:v>
                </c:pt>
                <c:pt idx="697">
                  <c:v>22.29138</c:v>
                </c:pt>
                <c:pt idx="698">
                  <c:v>22.549685</c:v>
                </c:pt>
                <c:pt idx="699">
                  <c:v>22.73049</c:v>
                </c:pt>
                <c:pt idx="700">
                  <c:v>23.049064999999999</c:v>
                </c:pt>
                <c:pt idx="701">
                  <c:v>22.454971000000018</c:v>
                </c:pt>
                <c:pt idx="702">
                  <c:v>21.990033999999977</c:v>
                </c:pt>
                <c:pt idx="703">
                  <c:v>22.523851000000018</c:v>
                </c:pt>
                <c:pt idx="704">
                  <c:v>21.912539999999979</c:v>
                </c:pt>
                <c:pt idx="705">
                  <c:v>21.809218999999999</c:v>
                </c:pt>
                <c:pt idx="706">
                  <c:v>22.231110000000001</c:v>
                </c:pt>
                <c:pt idx="707">
                  <c:v>22.205283999999978</c:v>
                </c:pt>
                <c:pt idx="708">
                  <c:v>23.281535999999981</c:v>
                </c:pt>
                <c:pt idx="709">
                  <c:v>23.591497</c:v>
                </c:pt>
                <c:pt idx="710">
                  <c:v>23.307362000000001</c:v>
                </c:pt>
                <c:pt idx="711">
                  <c:v>21.964200999999989</c:v>
                </c:pt>
                <c:pt idx="712">
                  <c:v>23.625934999999988</c:v>
                </c:pt>
                <c:pt idx="713">
                  <c:v>23.402075</c:v>
                </c:pt>
                <c:pt idx="714">
                  <c:v>23.505395999999987</c:v>
                </c:pt>
                <c:pt idx="715">
                  <c:v>24.495549999999966</c:v>
                </c:pt>
                <c:pt idx="716">
                  <c:v>24.573043999999989</c:v>
                </c:pt>
                <c:pt idx="717">
                  <c:v>25.029371000000001</c:v>
                </c:pt>
                <c:pt idx="718">
                  <c:v>25.227404</c:v>
                </c:pt>
                <c:pt idx="719">
                  <c:v>25.632076000000001</c:v>
                </c:pt>
                <c:pt idx="720">
                  <c:v>25.890374999999999</c:v>
                </c:pt>
                <c:pt idx="721">
                  <c:v>26.544736999999976</c:v>
                </c:pt>
                <c:pt idx="722">
                  <c:v>26.140067999999999</c:v>
                </c:pt>
                <c:pt idx="723">
                  <c:v>25.408212999999979</c:v>
                </c:pt>
                <c:pt idx="724">
                  <c:v>24.237248999999988</c:v>
                </c:pt>
                <c:pt idx="725">
                  <c:v>24.116709</c:v>
                </c:pt>
                <c:pt idx="726">
                  <c:v>23.195435</c:v>
                </c:pt>
                <c:pt idx="727">
                  <c:v>23.634544000000005</c:v>
                </c:pt>
                <c:pt idx="728">
                  <c:v>24.159758000000018</c:v>
                </c:pt>
                <c:pt idx="729">
                  <c:v>24.400836999999989</c:v>
                </c:pt>
                <c:pt idx="730">
                  <c:v>24.865779999999976</c:v>
                </c:pt>
                <c:pt idx="731">
                  <c:v>25.175746999999976</c:v>
                </c:pt>
                <c:pt idx="732">
                  <c:v>25.124088000000018</c:v>
                </c:pt>
                <c:pt idx="733">
                  <c:v>25.280026999999976</c:v>
                </c:pt>
                <c:pt idx="734">
                  <c:v>25.132747999999989</c:v>
                </c:pt>
                <c:pt idx="735">
                  <c:v>25.773841999999988</c:v>
                </c:pt>
                <c:pt idx="736">
                  <c:v>25.349335</c:v>
                </c:pt>
                <c:pt idx="737">
                  <c:v>25.063437999999977</c:v>
                </c:pt>
                <c:pt idx="738">
                  <c:v>24.820858000000026</c:v>
                </c:pt>
                <c:pt idx="739">
                  <c:v>24.812197000000001</c:v>
                </c:pt>
                <c:pt idx="740">
                  <c:v>24.456993000000001</c:v>
                </c:pt>
                <c:pt idx="741">
                  <c:v>23.945848000000002</c:v>
                </c:pt>
                <c:pt idx="742">
                  <c:v>23.841888000000026</c:v>
                </c:pt>
                <c:pt idx="743">
                  <c:v>23.833224999999999</c:v>
                </c:pt>
                <c:pt idx="744">
                  <c:v>23.677282000000005</c:v>
                </c:pt>
                <c:pt idx="745">
                  <c:v>23.486686999999979</c:v>
                </c:pt>
                <c:pt idx="746">
                  <c:v>24.015158000000017</c:v>
                </c:pt>
                <c:pt idx="747">
                  <c:v>24.093128</c:v>
                </c:pt>
                <c:pt idx="748">
                  <c:v>23.659956000000026</c:v>
                </c:pt>
                <c:pt idx="749">
                  <c:v>24.257731999999987</c:v>
                </c:pt>
                <c:pt idx="750">
                  <c:v>24.249068999999999</c:v>
                </c:pt>
                <c:pt idx="751">
                  <c:v>24.335706999999989</c:v>
                </c:pt>
                <c:pt idx="752">
                  <c:v>24.543630999999976</c:v>
                </c:pt>
                <c:pt idx="753">
                  <c:v>24.647593000000001</c:v>
                </c:pt>
                <c:pt idx="754">
                  <c:v>24.387685999999999</c:v>
                </c:pt>
                <c:pt idx="755">
                  <c:v>24.630264000000018</c:v>
                </c:pt>
                <c:pt idx="756">
                  <c:v>24.586945999999987</c:v>
                </c:pt>
                <c:pt idx="757">
                  <c:v>24.058475000000001</c:v>
                </c:pt>
                <c:pt idx="758">
                  <c:v>23.859219</c:v>
                </c:pt>
                <c:pt idx="759">
                  <c:v>23.607975000000035</c:v>
                </c:pt>
                <c:pt idx="760">
                  <c:v>22.525039999999976</c:v>
                </c:pt>
                <c:pt idx="761">
                  <c:v>21.797304</c:v>
                </c:pt>
                <c:pt idx="762">
                  <c:v>21.710671999999999</c:v>
                </c:pt>
                <c:pt idx="763">
                  <c:v>21.970575</c:v>
                </c:pt>
                <c:pt idx="764">
                  <c:v>21.736660000000001</c:v>
                </c:pt>
                <c:pt idx="765">
                  <c:v>21.814632</c:v>
                </c:pt>
                <c:pt idx="766">
                  <c:v>21.199528000000001</c:v>
                </c:pt>
                <c:pt idx="767">
                  <c:v>21.286159999999978</c:v>
                </c:pt>
                <c:pt idx="768">
                  <c:v>21.520077000000001</c:v>
                </c:pt>
                <c:pt idx="769">
                  <c:v>22.282462999999979</c:v>
                </c:pt>
                <c:pt idx="770">
                  <c:v>22.629002</c:v>
                </c:pt>
                <c:pt idx="771">
                  <c:v>21.779983999999999</c:v>
                </c:pt>
                <c:pt idx="772">
                  <c:v>22.767615999999986</c:v>
                </c:pt>
                <c:pt idx="773">
                  <c:v>22.845588999999986</c:v>
                </c:pt>
                <c:pt idx="774">
                  <c:v>22.958215999999986</c:v>
                </c:pt>
                <c:pt idx="775">
                  <c:v>24.266396999999976</c:v>
                </c:pt>
                <c:pt idx="776">
                  <c:v>24.093128</c:v>
                </c:pt>
                <c:pt idx="777">
                  <c:v>23.755254999999988</c:v>
                </c:pt>
                <c:pt idx="778">
                  <c:v>24.006492999999978</c:v>
                </c:pt>
                <c:pt idx="779">
                  <c:v>24.249068999999999</c:v>
                </c:pt>
                <c:pt idx="780">
                  <c:v>23.235441000000002</c:v>
                </c:pt>
                <c:pt idx="781">
                  <c:v>23.599308000000001</c:v>
                </c:pt>
                <c:pt idx="782">
                  <c:v>23.651288999999998</c:v>
                </c:pt>
                <c:pt idx="783">
                  <c:v>23.772578999999986</c:v>
                </c:pt>
                <c:pt idx="784">
                  <c:v>23.018856000000017</c:v>
                </c:pt>
                <c:pt idx="785">
                  <c:v>22.325780999999989</c:v>
                </c:pt>
                <c:pt idx="786">
                  <c:v>23.148807999999999</c:v>
                </c:pt>
                <c:pt idx="787">
                  <c:v>23.244108000000001</c:v>
                </c:pt>
                <c:pt idx="788">
                  <c:v>22.992864999999988</c:v>
                </c:pt>
                <c:pt idx="789">
                  <c:v>22.914896000000017</c:v>
                </c:pt>
                <c:pt idx="790">
                  <c:v>23.226780000000002</c:v>
                </c:pt>
                <c:pt idx="791">
                  <c:v>23.452029999999976</c:v>
                </c:pt>
                <c:pt idx="792">
                  <c:v>23.174799</c:v>
                </c:pt>
                <c:pt idx="793">
                  <c:v>23.521338999999987</c:v>
                </c:pt>
                <c:pt idx="794">
                  <c:v>23.416611</c:v>
                </c:pt>
                <c:pt idx="795">
                  <c:v>23.626073999999999</c:v>
                </c:pt>
                <c:pt idx="796">
                  <c:v>23.975182999999976</c:v>
                </c:pt>
                <c:pt idx="797">
                  <c:v>23.861722999999976</c:v>
                </c:pt>
                <c:pt idx="798">
                  <c:v>25.092338999999981</c:v>
                </c:pt>
                <c:pt idx="799">
                  <c:v>24.525034000000002</c:v>
                </c:pt>
                <c:pt idx="800">
                  <c:v>24.830504999999999</c:v>
                </c:pt>
                <c:pt idx="801">
                  <c:v>24.097370000000005</c:v>
                </c:pt>
                <c:pt idx="802">
                  <c:v>24.245744999999964</c:v>
                </c:pt>
                <c:pt idx="803">
                  <c:v>24.193377000000005</c:v>
                </c:pt>
                <c:pt idx="804">
                  <c:v>24.490121999999989</c:v>
                </c:pt>
                <c:pt idx="805">
                  <c:v>24.516307999999999</c:v>
                </c:pt>
                <c:pt idx="806">
                  <c:v>24.167196000000001</c:v>
                </c:pt>
                <c:pt idx="807">
                  <c:v>24.175922</c:v>
                </c:pt>
                <c:pt idx="808">
                  <c:v>24.429027999999978</c:v>
                </c:pt>
                <c:pt idx="809">
                  <c:v>23.669713999999978</c:v>
                </c:pt>
                <c:pt idx="810">
                  <c:v>23.669713999999978</c:v>
                </c:pt>
                <c:pt idx="811">
                  <c:v>23.381696999999981</c:v>
                </c:pt>
                <c:pt idx="812">
                  <c:v>22.718384</c:v>
                </c:pt>
                <c:pt idx="813">
                  <c:v>23.774443000000002</c:v>
                </c:pt>
                <c:pt idx="814">
                  <c:v>23.957730999999978</c:v>
                </c:pt>
                <c:pt idx="815">
                  <c:v>24.926507999999973</c:v>
                </c:pt>
                <c:pt idx="816">
                  <c:v>25.275619999999979</c:v>
                </c:pt>
                <c:pt idx="817">
                  <c:v>24.376663000000001</c:v>
                </c:pt>
                <c:pt idx="818">
                  <c:v>24.315567000000001</c:v>
                </c:pt>
                <c:pt idx="819">
                  <c:v>24.490121999999989</c:v>
                </c:pt>
                <c:pt idx="820">
                  <c:v>24.385388999999989</c:v>
                </c:pt>
                <c:pt idx="821">
                  <c:v>24.655951000000034</c:v>
                </c:pt>
                <c:pt idx="822">
                  <c:v>24.463939999999976</c:v>
                </c:pt>
                <c:pt idx="823">
                  <c:v>24.123550000000005</c:v>
                </c:pt>
                <c:pt idx="824">
                  <c:v>23.931542999999976</c:v>
                </c:pt>
                <c:pt idx="825">
                  <c:v>24.158466000000001</c:v>
                </c:pt>
                <c:pt idx="826">
                  <c:v>24.568669999999976</c:v>
                </c:pt>
                <c:pt idx="827">
                  <c:v>24.664679</c:v>
                </c:pt>
                <c:pt idx="828">
                  <c:v>24.830504999999999</c:v>
                </c:pt>
                <c:pt idx="829">
                  <c:v>24.699591000000005</c:v>
                </c:pt>
                <c:pt idx="830">
                  <c:v>24.498847999999978</c:v>
                </c:pt>
                <c:pt idx="831">
                  <c:v>24.647223</c:v>
                </c:pt>
                <c:pt idx="832">
                  <c:v>24.359204999999999</c:v>
                </c:pt>
                <c:pt idx="833">
                  <c:v>24.333024999999999</c:v>
                </c:pt>
                <c:pt idx="834">
                  <c:v>24.184650000000001</c:v>
                </c:pt>
                <c:pt idx="835">
                  <c:v>24.525034000000002</c:v>
                </c:pt>
                <c:pt idx="836">
                  <c:v>24.394119</c:v>
                </c:pt>
                <c:pt idx="837">
                  <c:v>24.341748999999989</c:v>
                </c:pt>
                <c:pt idx="838">
                  <c:v>24.402842999999976</c:v>
                </c:pt>
                <c:pt idx="839">
                  <c:v>24.778134999999978</c:v>
                </c:pt>
                <c:pt idx="840">
                  <c:v>24.237017000000005</c:v>
                </c:pt>
                <c:pt idx="841">
                  <c:v>24.193377000000005</c:v>
                </c:pt>
                <c:pt idx="842">
                  <c:v>23.922815</c:v>
                </c:pt>
                <c:pt idx="843">
                  <c:v>24.018823999999999</c:v>
                </c:pt>
                <c:pt idx="844">
                  <c:v>24.088643999999963</c:v>
                </c:pt>
                <c:pt idx="845">
                  <c:v>24.263198999999986</c:v>
                </c:pt>
                <c:pt idx="846">
                  <c:v>24.114824000000031</c:v>
                </c:pt>
                <c:pt idx="847">
                  <c:v>23.931542999999976</c:v>
                </c:pt>
                <c:pt idx="848">
                  <c:v>24.045007999999989</c:v>
                </c:pt>
                <c:pt idx="849">
                  <c:v>24.123550000000005</c:v>
                </c:pt>
                <c:pt idx="850">
                  <c:v>23.390421</c:v>
                </c:pt>
                <c:pt idx="851">
                  <c:v>23.722079999999973</c:v>
                </c:pt>
                <c:pt idx="852">
                  <c:v>23.468972999999973</c:v>
                </c:pt>
                <c:pt idx="853">
                  <c:v>24.088643999999963</c:v>
                </c:pt>
                <c:pt idx="854">
                  <c:v>23.931542999999976</c:v>
                </c:pt>
                <c:pt idx="855">
                  <c:v>24.498847999999978</c:v>
                </c:pt>
                <c:pt idx="856">
                  <c:v>24.533760000000001</c:v>
                </c:pt>
                <c:pt idx="857">
                  <c:v>24.376663000000001</c:v>
                </c:pt>
                <c:pt idx="858">
                  <c:v>23.983908</c:v>
                </c:pt>
                <c:pt idx="859">
                  <c:v>23.338056999999999</c:v>
                </c:pt>
                <c:pt idx="860">
                  <c:v>23.643528</c:v>
                </c:pt>
                <c:pt idx="861">
                  <c:v>23.590776000000002</c:v>
                </c:pt>
                <c:pt idx="862">
                  <c:v>23.485255999999989</c:v>
                </c:pt>
                <c:pt idx="863">
                  <c:v>23.819379999999999</c:v>
                </c:pt>
                <c:pt idx="864">
                  <c:v>23.696285000000017</c:v>
                </c:pt>
                <c:pt idx="865">
                  <c:v>23.564394</c:v>
                </c:pt>
                <c:pt idx="866">
                  <c:v>23.195101000000001</c:v>
                </c:pt>
                <c:pt idx="867">
                  <c:v>23.326992000000001</c:v>
                </c:pt>
                <c:pt idx="868">
                  <c:v>23.186308</c:v>
                </c:pt>
                <c:pt idx="869">
                  <c:v>23.256651000000005</c:v>
                </c:pt>
                <c:pt idx="870">
                  <c:v>23.133554000000018</c:v>
                </c:pt>
                <c:pt idx="871">
                  <c:v>23.010456000000001</c:v>
                </c:pt>
                <c:pt idx="872">
                  <c:v>23.467675999999987</c:v>
                </c:pt>
                <c:pt idx="873">
                  <c:v>23.801796</c:v>
                </c:pt>
                <c:pt idx="874">
                  <c:v>23.960063999999981</c:v>
                </c:pt>
                <c:pt idx="875">
                  <c:v>23.546806</c:v>
                </c:pt>
                <c:pt idx="876">
                  <c:v>23.564394</c:v>
                </c:pt>
                <c:pt idx="877">
                  <c:v>23.441298999999987</c:v>
                </c:pt>
                <c:pt idx="878">
                  <c:v>23.036833000000001</c:v>
                </c:pt>
                <c:pt idx="879">
                  <c:v>23.054418999999999</c:v>
                </c:pt>
                <c:pt idx="880">
                  <c:v>22.913734000000002</c:v>
                </c:pt>
                <c:pt idx="881">
                  <c:v>23.573187000000001</c:v>
                </c:pt>
                <c:pt idx="882">
                  <c:v>23.722659999999976</c:v>
                </c:pt>
                <c:pt idx="883">
                  <c:v>23.599564000000001</c:v>
                </c:pt>
                <c:pt idx="884">
                  <c:v>23.599564000000001</c:v>
                </c:pt>
                <c:pt idx="885">
                  <c:v>23.819379999999999</c:v>
                </c:pt>
                <c:pt idx="886">
                  <c:v>24.329359</c:v>
                </c:pt>
                <c:pt idx="887">
                  <c:v>24.610723</c:v>
                </c:pt>
                <c:pt idx="888">
                  <c:v>24.918467</c:v>
                </c:pt>
                <c:pt idx="889">
                  <c:v>25.006397</c:v>
                </c:pt>
                <c:pt idx="890">
                  <c:v>25.050357999999999</c:v>
                </c:pt>
                <c:pt idx="891">
                  <c:v>24.997601</c:v>
                </c:pt>
                <c:pt idx="892">
                  <c:v>24.997601</c:v>
                </c:pt>
                <c:pt idx="893">
                  <c:v>24.821746999999974</c:v>
                </c:pt>
                <c:pt idx="894">
                  <c:v>24.830539999999989</c:v>
                </c:pt>
                <c:pt idx="895">
                  <c:v>24.628307</c:v>
                </c:pt>
                <c:pt idx="896">
                  <c:v>24.681065000000018</c:v>
                </c:pt>
                <c:pt idx="897">
                  <c:v>24.135919999999999</c:v>
                </c:pt>
                <c:pt idx="898">
                  <c:v>23.968857</c:v>
                </c:pt>
                <c:pt idx="899">
                  <c:v>24.171091000000018</c:v>
                </c:pt>
                <c:pt idx="900">
                  <c:v>24.144711999999988</c:v>
                </c:pt>
                <c:pt idx="901">
                  <c:v>23.133554000000018</c:v>
                </c:pt>
                <c:pt idx="902">
                  <c:v>23.916101000000001</c:v>
                </c:pt>
                <c:pt idx="903">
                  <c:v>23.335787</c:v>
                </c:pt>
                <c:pt idx="904">
                  <c:v>23.151136000000001</c:v>
                </c:pt>
                <c:pt idx="905">
                  <c:v>23.212685</c:v>
                </c:pt>
                <c:pt idx="906">
                  <c:v>23.476467</c:v>
                </c:pt>
                <c:pt idx="907">
                  <c:v>22.860976999999988</c:v>
                </c:pt>
                <c:pt idx="908">
                  <c:v>22.896151000000017</c:v>
                </c:pt>
                <c:pt idx="909">
                  <c:v>23.494053000000001</c:v>
                </c:pt>
                <c:pt idx="910">
                  <c:v>23.467675999999987</c:v>
                </c:pt>
                <c:pt idx="911">
                  <c:v>23.326992000000001</c:v>
                </c:pt>
                <c:pt idx="912">
                  <c:v>23.212685</c:v>
                </c:pt>
                <c:pt idx="913">
                  <c:v>22.869771999999987</c:v>
                </c:pt>
                <c:pt idx="914">
                  <c:v>22.904942999999989</c:v>
                </c:pt>
                <c:pt idx="915">
                  <c:v>22.922526999999963</c:v>
                </c:pt>
                <c:pt idx="916">
                  <c:v>22.922526999999963</c:v>
                </c:pt>
                <c:pt idx="917">
                  <c:v>22.834599000000001</c:v>
                </c:pt>
                <c:pt idx="918">
                  <c:v>22.931322000000002</c:v>
                </c:pt>
                <c:pt idx="919">
                  <c:v>22.808225999999987</c:v>
                </c:pt>
                <c:pt idx="920">
                  <c:v>22.746673999999977</c:v>
                </c:pt>
                <c:pt idx="921">
                  <c:v>22.438931999999987</c:v>
                </c:pt>
                <c:pt idx="922">
                  <c:v>22.403758999999987</c:v>
                </c:pt>
                <c:pt idx="923">
                  <c:v>22.731660999999999</c:v>
                </c:pt>
                <c:pt idx="924">
                  <c:v>22.572139999999976</c:v>
                </c:pt>
                <c:pt idx="925">
                  <c:v>22.403760999999989</c:v>
                </c:pt>
                <c:pt idx="926">
                  <c:v>22.456934</c:v>
                </c:pt>
                <c:pt idx="927">
                  <c:v>22.483520999999971</c:v>
                </c:pt>
                <c:pt idx="928">
                  <c:v>22.811422</c:v>
                </c:pt>
                <c:pt idx="929">
                  <c:v>22.545555</c:v>
                </c:pt>
                <c:pt idx="930">
                  <c:v>22.368308999999989</c:v>
                </c:pt>
                <c:pt idx="931">
                  <c:v>23.245673999999976</c:v>
                </c:pt>
                <c:pt idx="932">
                  <c:v>22.270826</c:v>
                </c:pt>
                <c:pt idx="933">
                  <c:v>22.217652999999999</c:v>
                </c:pt>
                <c:pt idx="934">
                  <c:v>22.217652999999999</c:v>
                </c:pt>
                <c:pt idx="935">
                  <c:v>22.173342000000002</c:v>
                </c:pt>
                <c:pt idx="936">
                  <c:v>22.191067000000018</c:v>
                </c:pt>
                <c:pt idx="937">
                  <c:v>22.137888000000039</c:v>
                </c:pt>
                <c:pt idx="938">
                  <c:v>22.164480000000001</c:v>
                </c:pt>
                <c:pt idx="939">
                  <c:v>22.430345999999989</c:v>
                </c:pt>
                <c:pt idx="940">
                  <c:v>22.439205000000001</c:v>
                </c:pt>
                <c:pt idx="941">
                  <c:v>22.261960999999999</c:v>
                </c:pt>
                <c:pt idx="942">
                  <c:v>22.306273999999988</c:v>
                </c:pt>
                <c:pt idx="943">
                  <c:v>22.199926000000001</c:v>
                </c:pt>
                <c:pt idx="944">
                  <c:v>22.022681999999989</c:v>
                </c:pt>
                <c:pt idx="945">
                  <c:v>22.669625999999987</c:v>
                </c:pt>
                <c:pt idx="946">
                  <c:v>22.518968999999998</c:v>
                </c:pt>
                <c:pt idx="947">
                  <c:v>22.146750999999988</c:v>
                </c:pt>
                <c:pt idx="948">
                  <c:v>22.146750999999988</c:v>
                </c:pt>
                <c:pt idx="949">
                  <c:v>22.306273999999988</c:v>
                </c:pt>
                <c:pt idx="950">
                  <c:v>22.022681999999989</c:v>
                </c:pt>
                <c:pt idx="951">
                  <c:v>22.279686000000002</c:v>
                </c:pt>
                <c:pt idx="952">
                  <c:v>21.854299999999999</c:v>
                </c:pt>
                <c:pt idx="953">
                  <c:v>22.350587999999988</c:v>
                </c:pt>
                <c:pt idx="954">
                  <c:v>22.279686000000002</c:v>
                </c:pt>
                <c:pt idx="955">
                  <c:v>22.066996</c:v>
                </c:pt>
                <c:pt idx="956">
                  <c:v>22.279686000000002</c:v>
                </c:pt>
                <c:pt idx="957">
                  <c:v>22.261960999999999</c:v>
                </c:pt>
                <c:pt idx="958">
                  <c:v>22.137888000000039</c:v>
                </c:pt>
                <c:pt idx="959">
                  <c:v>22.040405</c:v>
                </c:pt>
                <c:pt idx="960">
                  <c:v>22.182200999999989</c:v>
                </c:pt>
                <c:pt idx="961">
                  <c:v>22.199926000000001</c:v>
                </c:pt>
                <c:pt idx="962">
                  <c:v>21.996095999999987</c:v>
                </c:pt>
                <c:pt idx="963">
                  <c:v>22.093579999999989</c:v>
                </c:pt>
                <c:pt idx="964">
                  <c:v>22.155612999999978</c:v>
                </c:pt>
                <c:pt idx="965">
                  <c:v>22.146750999999988</c:v>
                </c:pt>
                <c:pt idx="966">
                  <c:v>22.244239999999976</c:v>
                </c:pt>
                <c:pt idx="967">
                  <c:v>21.703641999999977</c:v>
                </c:pt>
                <c:pt idx="968">
                  <c:v>21.588431999999976</c:v>
                </c:pt>
                <c:pt idx="969">
                  <c:v>21.606157000000017</c:v>
                </c:pt>
                <c:pt idx="970">
                  <c:v>21.579568999999999</c:v>
                </c:pt>
                <c:pt idx="971">
                  <c:v>21.623881999999998</c:v>
                </c:pt>
                <c:pt idx="972">
                  <c:v>21.739091999999999</c:v>
                </c:pt>
                <c:pt idx="973">
                  <c:v>22.616453000000018</c:v>
                </c:pt>
                <c:pt idx="974">
                  <c:v>23.219083999999999</c:v>
                </c:pt>
                <c:pt idx="975">
                  <c:v>24.007826000000001</c:v>
                </c:pt>
                <c:pt idx="976">
                  <c:v>23.00639</c:v>
                </c:pt>
                <c:pt idx="977">
                  <c:v>23.609022</c:v>
                </c:pt>
                <c:pt idx="978">
                  <c:v>23.316572000000001</c:v>
                </c:pt>
                <c:pt idx="979">
                  <c:v>23.493814</c:v>
                </c:pt>
                <c:pt idx="980">
                  <c:v>23.617887000000035</c:v>
                </c:pt>
                <c:pt idx="981">
                  <c:v>23.484954999999999</c:v>
                </c:pt>
                <c:pt idx="982">
                  <c:v>23.484954999999999</c:v>
                </c:pt>
                <c:pt idx="983">
                  <c:v>23.573575999999999</c:v>
                </c:pt>
                <c:pt idx="984">
                  <c:v>23.688785999999986</c:v>
                </c:pt>
                <c:pt idx="985">
                  <c:v>23.85716800000003</c:v>
                </c:pt>
                <c:pt idx="986">
                  <c:v>24.250026999999989</c:v>
                </c:pt>
                <c:pt idx="987">
                  <c:v>24.276810000000001</c:v>
                </c:pt>
                <c:pt idx="988">
                  <c:v>23.910737999999974</c:v>
                </c:pt>
                <c:pt idx="989">
                  <c:v>23.848237999999974</c:v>
                </c:pt>
                <c:pt idx="990">
                  <c:v>24.598237999999974</c:v>
                </c:pt>
                <c:pt idx="991">
                  <c:v>25.232168000000001</c:v>
                </c:pt>
                <c:pt idx="992">
                  <c:v>25.008953000000005</c:v>
                </c:pt>
                <c:pt idx="993">
                  <c:v>25.598239999999976</c:v>
                </c:pt>
                <c:pt idx="994">
                  <c:v>25.866095000000001</c:v>
                </c:pt>
                <c:pt idx="995">
                  <c:v>25.562528999999977</c:v>
                </c:pt>
                <c:pt idx="996">
                  <c:v>25.571455000000018</c:v>
                </c:pt>
                <c:pt idx="997">
                  <c:v>25.598239999999976</c:v>
                </c:pt>
                <c:pt idx="998">
                  <c:v>25.330387000000005</c:v>
                </c:pt>
                <c:pt idx="999">
                  <c:v>25.383955000000018</c:v>
                </c:pt>
                <c:pt idx="1000">
                  <c:v>25.410739999999976</c:v>
                </c:pt>
                <c:pt idx="1001">
                  <c:v>25.383955000000018</c:v>
                </c:pt>
                <c:pt idx="1002">
                  <c:v>25.178599999999989</c:v>
                </c:pt>
                <c:pt idx="1003">
                  <c:v>24.973241999999978</c:v>
                </c:pt>
                <c:pt idx="1004">
                  <c:v>25.026812</c:v>
                </c:pt>
                <c:pt idx="1005">
                  <c:v>24.785741999999964</c:v>
                </c:pt>
                <c:pt idx="1006">
                  <c:v>24.508956999999999</c:v>
                </c:pt>
                <c:pt idx="1007">
                  <c:v>24.330379000000001</c:v>
                </c:pt>
                <c:pt idx="1008">
                  <c:v>24.169665999999999</c:v>
                </c:pt>
                <c:pt idx="1009">
                  <c:v>24.205380999999981</c:v>
                </c:pt>
              </c:numCache>
            </c:numRef>
          </c:val>
          <c:smooth val="0"/>
          <c:extLst>
            <c:ext xmlns:c16="http://schemas.microsoft.com/office/drawing/2014/chart" uri="{C3380CC4-5D6E-409C-BE32-E72D297353CC}">
              <c16:uniqueId val="{00000000-9587-A646-9942-E1F419F79B0F}"/>
            </c:ext>
          </c:extLst>
        </c:ser>
        <c:dLbls>
          <c:showLegendKey val="0"/>
          <c:showVal val="0"/>
          <c:showCatName val="0"/>
          <c:showSerName val="0"/>
          <c:showPercent val="0"/>
          <c:showBubbleSize val="0"/>
        </c:dLbls>
        <c:smooth val="0"/>
        <c:axId val="128004096"/>
        <c:axId val="585855488"/>
      </c:lineChart>
      <c:dateAx>
        <c:axId val="128004096"/>
        <c:scaling>
          <c:orientation val="minMax"/>
        </c:scaling>
        <c:delete val="0"/>
        <c:axPos val="b"/>
        <c:numFmt formatCode="m\/d\/yyyy" sourceLinked="1"/>
        <c:majorTickMark val="out"/>
        <c:minorTickMark val="none"/>
        <c:tickLblPos val="nextTo"/>
        <c:txPr>
          <a:bodyPr rot="-1560000" vert="horz"/>
          <a:lstStyle/>
          <a:p>
            <a:pPr>
              <a:defRPr/>
            </a:pPr>
            <a:endParaRPr lang="en-US"/>
          </a:p>
        </c:txPr>
        <c:crossAx val="585855488"/>
        <c:crosses val="autoZero"/>
        <c:auto val="1"/>
        <c:lblOffset val="100"/>
        <c:baseTimeUnit val="days"/>
      </c:dateAx>
      <c:valAx>
        <c:axId val="585855488"/>
        <c:scaling>
          <c:orientation val="minMax"/>
        </c:scaling>
        <c:delete val="0"/>
        <c:axPos val="l"/>
        <c:title>
          <c:tx>
            <c:rich>
              <a:bodyPr rot="-5400000" vert="horz"/>
              <a:lstStyle/>
              <a:p>
                <a:pPr>
                  <a:defRPr sz="1100"/>
                </a:pPr>
                <a:r>
                  <a:rPr lang="en-US" sz="1100" b="0" dirty="0"/>
                  <a:t>$ per share</a:t>
                </a:r>
              </a:p>
            </c:rich>
          </c:tx>
          <c:layout>
            <c:manualLayout>
              <c:xMode val="edge"/>
              <c:yMode val="edge"/>
              <c:x val="1.8010288554603435E-2"/>
              <c:y val="0.36839676290463752"/>
            </c:manualLayout>
          </c:layout>
          <c:overlay val="0"/>
        </c:title>
        <c:numFmt formatCode="General" sourceLinked="1"/>
        <c:majorTickMark val="out"/>
        <c:minorTickMark val="none"/>
        <c:tickLblPos val="nextTo"/>
        <c:crossAx val="128004096"/>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4-03T07:19:33.979" idx="4">
    <p:pos x="10" y="10"/>
    <p:text>You may want to address Net Sales Growth numbers  since you mention it. </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4-03T07:34:10.984" idx="12">
    <p:pos x="10" y="10"/>
    <p:text>minor edits to this slide </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4-03T07:38:17.247" idx="13">
    <p:pos x="10" y="10"/>
    <p:text>Will everyone know the titles of Mr. Miller and Mr. Kitchner at this point? </p:text>
    <p:extLst>
      <p:ext uri="{C676402C-5697-4E1C-873F-D02D1690AC5C}">
        <p15:threadingInfo xmlns:p15="http://schemas.microsoft.com/office/powerpoint/2012/main" timeZoneBias="4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4-03T07:44:53.367" idx="14">
    <p:pos x="10" y="10"/>
    <p:text>You may want to just have a chart for total comp and then chart Rebecca Matthias' total comp as a line across it. Their comp jumped at the same time in 2016</p:text>
    <p:extLst>
      <p:ext uri="{C676402C-5697-4E1C-873F-D02D1690AC5C}">
        <p15:threadingInfo xmlns:p15="http://schemas.microsoft.com/office/powerpoint/2012/main" timeZoneBias="4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4-03T07:45:46.323" idx="15">
    <p:pos x="10" y="10"/>
    <p:text>This is not really a smoking gun. It's not unusual for this to occur. </p:text>
    <p:extLst>
      <p:ext uri="{C676402C-5697-4E1C-873F-D02D1690AC5C}">
        <p15:threadingInfo xmlns:p15="http://schemas.microsoft.com/office/powerpoint/2012/main" timeZoneBias="4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4-03T07:46:51.057" idx="16">
    <p:pos x="10" y="10"/>
    <p:text>I don't think you can argue that a CEO shouldn't be on the board after 9 years. He's the CEO so he has to be on the board. Weak argument. I  would delete this slide.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03T07:17:09.592" idx="3">
    <p:pos x="10" y="10"/>
    <p:text>This is confusing. It doesn't say 4% on the chart so either add the YOY numbers or change the % decline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4-03T07:19:33.979" idx="4">
    <p:pos x="10" y="10"/>
    <p:text>You may want to address Net Sales Growth numbers  since you mention it.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4-03T07:22:45.857" idx="5">
    <p:pos x="4826" y="4060"/>
    <p:text>I simplified chart - it was too busy </p:text>
    <p:extLst>
      <p:ext uri="{C676402C-5697-4E1C-873F-D02D1690AC5C}">
        <p15:threadingInfo xmlns:p15="http://schemas.microsoft.com/office/powerpoint/2012/main" timeZoneBias="420"/>
      </p:ext>
    </p:extLst>
  </p:cm>
  <p:cm authorId="1" dt="2019-04-04T16:56:03.445" idx="17">
    <p:pos x="10" y="10"/>
    <p:text>The column "goodwill" should be labeled Goodwill impairment Recorded 2018.... Get rid of the repetitive impairment dates to make room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4-03T07:25:02.826" idx="6">
    <p:pos x="3800" y="2564"/>
    <p:text>It's kind of a reach to go from the CEO's neglect for Online sales and the Board's neglect. Doesn't really flow. Not necessarily a direct link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4-03T07:26:44.209" idx="7">
    <p:pos x="10" y="10"/>
    <p:text>This slide doesn't have a focus. The IBISWorld bullet is not relevant. Did revenue decline by 1% or did the number of stores decline by 1%?</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4-03T07:28:45.898" idx="8">
    <p:pos x="2740" y="3456"/>
    <p:text>Minor edits here </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4-03T07:30:05.907" idx="9">
    <p:pos x="4390" y="274"/>
    <p:text>minor edits to this slide</p:text>
    <p:extLst>
      <p:ext uri="{C676402C-5697-4E1C-873F-D02D1690AC5C}">
        <p15:threadingInfo xmlns:p15="http://schemas.microsoft.com/office/powerpoint/2012/main" timeZoneBias="420"/>
      </p:ext>
    </p:extLst>
  </p:cm>
  <p:cm authorId="1" dt="2019-04-03T07:30:54.146" idx="10">
    <p:pos x="4015" y="1017"/>
    <p:text>no sure if you care but the LaRibbons page has a bunch of grammar errors...</p:text>
    <p:extLst mod="1">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4-03T07:32:20.621" idx="11">
    <p:pos x="10" y="10"/>
    <p:text>Are these reviews from GlassDoor?</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606647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igitalcommerce360.com/2018/09/20/holiday-e-commerce-sales-expected-to-increase-15-5-in-2018/"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bisworld.com/industry-trends/market-research-reports/retail-trade/miscellaneous-store-retailers/gift-shops-card-stores.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igitalcommerce360.com/2018/09/20/holiday-e-commerce-sales-expected-to-increase-15-5-in-2018/"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ibisworld.com/industry-trends/market-research-reports/retail-trade/miscellaneous-store-retailers/gift-shops-card-stores.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echcrunch.com/2018/07/13/amazons-share-of-the-us-e-commerce-market-is-now-49-or-5-of-all-retail-spen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echcrunch.com/2018/07/13/amazons-share-of-the-us-e-commerce-market-is-now-49-or-5-of-all-retail-spen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Source: SEC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Refer excel sheet –“Income statement” tab</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https://www.sec.gov/Archives/edgar/data/20629/000002062915000028/css-3312015x10k.htm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https://www.sec.gov/Archives/edgar/data/20629/000002062916000135/css-3312016x10k.htm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https://www.sec.gov/Archives/edgar/data/20629/000002062917000049/css-3312017x10k.htm#sA06FDCA645ED5656BA9651A4A0A99801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https://www.sec.gov/Archives/edgar/data/20629/000002062918000047/fy201810-k.htm#s45551BB52069596AA3893AF103194EE3</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https://www.sec.gov/Archives/edgar/data/20629/000002062919000008/fy2019q310-q.htm </a:t>
            </a:r>
            <a:endParaRPr dirty="0"/>
          </a:p>
        </p:txBody>
      </p:sp>
      <p:sp>
        <p:nvSpPr>
          <p:cNvPr id="129" name="Google Shape;129;p5: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Source: SEC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Refer excel sheet –“Income statement” tab</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https://www.sec.gov/Archives/edgar/data/20629/000002062915000028/css-3312015x10k.htm</a:t>
            </a:r>
            <a:r>
              <a:rPr lang="en-US" dirty="0"/>
              <a:t> </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https://www.sec.gov/Archives/edgar/data/20629/000002062916000135/css-3312016x10k.htm</a:t>
            </a:r>
            <a:r>
              <a:rPr lang="en-US" dirty="0"/>
              <a:t> </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https://www.sec.gov/Archives/edgar/data/20629/000002062917000049/css-3312017x10k.htm#sA06FDCA645ED5656BA9651A4A0A99801</a:t>
            </a:r>
            <a:r>
              <a:rPr lang="en-US" dirty="0"/>
              <a:t> </a:t>
            </a:r>
          </a:p>
          <a:p>
            <a:pPr marL="0" lvl="0" indent="0" algn="l" rtl="0">
              <a:spcBef>
                <a:spcPts val="0"/>
              </a:spcBef>
              <a:spcAft>
                <a:spcPts val="0"/>
              </a:spcAft>
              <a:buNone/>
            </a:pPr>
            <a:r>
              <a:rPr lang="en-US" dirty="0"/>
              <a:t>https://www.sec.gov/Archives/edgar/data/20629/000002062918000047/fy201810-k.htm#s45551BB52069596AA3893AF103194EE3</a:t>
            </a:r>
          </a:p>
          <a:p>
            <a:pPr marL="0" lvl="0" indent="0" algn="l" rtl="0">
              <a:spcBef>
                <a:spcPts val="0"/>
              </a:spcBef>
              <a:spcAft>
                <a:spcPts val="0"/>
              </a:spcAft>
              <a:buNone/>
            </a:pPr>
            <a:r>
              <a:rPr lang="en-US" dirty="0"/>
              <a:t>https://www.sec.gov/Archives/edgar/data/20629/000002062919000008/fy2019q310-q.htm </a:t>
            </a:r>
          </a:p>
        </p:txBody>
      </p:sp>
      <p:sp>
        <p:nvSpPr>
          <p:cNvPr id="155" name="Google Shape;155;p7: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Source: SEC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Refer excel sheet –“Income statement” tab</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https://www.sec.gov/Archives/edgar/data/20629/000002062915000028/css-3312015x10k.htm</a:t>
            </a:r>
            <a:r>
              <a:rPr lang="en-US" dirty="0"/>
              <a:t> </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https://www.sec.gov/Archives/edgar/data/20629/000002062916000135/css-3312016x10k.htm</a:t>
            </a:r>
            <a:r>
              <a:rPr lang="en-US" dirty="0"/>
              <a:t> </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https://www.sec.gov/Archives/edgar/data/20629/000002062917000049/css-3312017x10k.htm#sA06FDCA645ED5656BA9651A4A0A99801</a:t>
            </a:r>
            <a:r>
              <a:rPr lang="en-US" dirty="0"/>
              <a:t> </a:t>
            </a:r>
          </a:p>
          <a:p>
            <a:pPr marL="0" lvl="0" indent="0" algn="l" rtl="0">
              <a:spcBef>
                <a:spcPts val="0"/>
              </a:spcBef>
              <a:spcAft>
                <a:spcPts val="0"/>
              </a:spcAft>
              <a:buNone/>
            </a:pPr>
            <a:r>
              <a:rPr lang="en-US" dirty="0"/>
              <a:t>https://www.sec.gov/Archives/edgar/data/20629/000002062918000047/fy201810-k.htm#s45551BB52069596AA3893AF103194EE3</a:t>
            </a:r>
          </a:p>
          <a:p>
            <a:pPr marL="0" lvl="0" indent="0" algn="l" rtl="0">
              <a:spcBef>
                <a:spcPts val="0"/>
              </a:spcBef>
              <a:spcAft>
                <a:spcPts val="0"/>
              </a:spcAft>
              <a:buNone/>
            </a:pPr>
            <a:r>
              <a:rPr lang="en-US" dirty="0"/>
              <a:t>https://www.sec.gov/Archives/edgar/data/20629/000002062919000008/fy2019q310-q.htm </a:t>
            </a:r>
          </a:p>
        </p:txBody>
      </p:sp>
      <p:sp>
        <p:nvSpPr>
          <p:cNvPr id="168" name="Google Shape;168;p8: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Source: SEC                               						</a:t>
            </a:r>
          </a:p>
        </p:txBody>
      </p:sp>
      <p:sp>
        <p:nvSpPr>
          <p:cNvPr id="142" name="Google Shape;142;p6: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 Form 10-K</a:t>
            </a:r>
          </a:p>
          <a:p>
            <a:pPr marL="0" lvl="0" indent="0" algn="l" rtl="0">
              <a:spcBef>
                <a:spcPts val="0"/>
              </a:spcBef>
              <a:spcAft>
                <a:spcPts val="0"/>
              </a:spcAft>
              <a:buNone/>
            </a:pPr>
            <a:r>
              <a:rPr lang="en-US" dirty="0">
                <a:hlinkClick r:id="rId3"/>
              </a:rPr>
              <a:t>https://www.digitalcommerce360.com/2018/09/20/holiday-e-commerce-sales-expected-to-increase-15-5-in-2018/</a:t>
            </a:r>
            <a:endParaRPr lang="en-US" dirty="0"/>
          </a:p>
          <a:p>
            <a:pPr marL="0" lvl="0" indent="0" algn="l" rtl="0">
              <a:spcBef>
                <a:spcPts val="0"/>
              </a:spcBef>
              <a:spcAft>
                <a:spcPts val="0"/>
              </a:spcAft>
              <a:buNone/>
            </a:pPr>
            <a:r>
              <a:rPr lang="en-US" dirty="0">
                <a:hlinkClick r:id="rId4"/>
              </a:rPr>
              <a:t>https://www.ibisworld.com/industry-trends/market-research-reports/retail-trade/miscellaneous-store-retailers/gift-shops-card-stores.html</a:t>
            </a:r>
            <a:endParaRPr/>
          </a:p>
        </p:txBody>
      </p:sp>
      <p:sp>
        <p:nvSpPr>
          <p:cNvPr id="243" name="Google Shape;243;p13: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 Form 10-K</a:t>
            </a:r>
          </a:p>
          <a:p>
            <a:pPr marL="0" lvl="0" indent="0" algn="l" rtl="0">
              <a:spcBef>
                <a:spcPts val="0"/>
              </a:spcBef>
              <a:spcAft>
                <a:spcPts val="0"/>
              </a:spcAft>
              <a:buNone/>
            </a:pPr>
            <a:r>
              <a:rPr lang="en-US" dirty="0">
                <a:hlinkClick r:id="rId3"/>
              </a:rPr>
              <a:t>https://www.digitalcommerce360.com/2018/09/20/holiday-e-commerce-sales-expected-to-increase-15-5-in-2018/</a:t>
            </a:r>
            <a:endParaRPr lang="en-US" dirty="0"/>
          </a:p>
          <a:p>
            <a:pPr marL="0" lvl="0" indent="0" algn="l" rtl="0">
              <a:spcBef>
                <a:spcPts val="0"/>
              </a:spcBef>
              <a:spcAft>
                <a:spcPts val="0"/>
              </a:spcAft>
              <a:buNone/>
            </a:pPr>
            <a:r>
              <a:rPr lang="en-US" dirty="0">
                <a:hlinkClick r:id="rId4"/>
              </a:rPr>
              <a:t>https://www.ibisworld.com/industry-trends/market-research-reports/retail-trade/miscellaneous-store-retailers/gift-shops-card-stores.html</a:t>
            </a:r>
            <a:endParaRPr/>
          </a:p>
        </p:txBody>
      </p:sp>
      <p:sp>
        <p:nvSpPr>
          <p:cNvPr id="243" name="Google Shape;243;p13: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Refer excel sheet “best seller in </a:t>
            </a:r>
            <a:r>
              <a:rPr lang="en-US" dirty="0" err="1"/>
              <a:t>amazon</a:t>
            </a:r>
            <a:r>
              <a:rPr lang="en-US" dirty="0"/>
              <a:t>" tab</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hlinkClick r:id="rId3"/>
              </a:rPr>
              <a:t>https://techcrunch.com/2018/07/13/amazons-share-of-the-us-e-commerce-market-is-now-49-or-5-of-all-retail-spend/</a:t>
            </a:r>
            <a:endParaRPr/>
          </a:p>
        </p:txBody>
      </p:sp>
      <p:sp>
        <p:nvSpPr>
          <p:cNvPr id="255" name="Google Shape;255;p14: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Refer excel sheet “best seller in </a:t>
            </a:r>
            <a:r>
              <a:rPr lang="en-US" dirty="0" err="1"/>
              <a:t>amazon</a:t>
            </a:r>
            <a:r>
              <a:rPr lang="en-US" dirty="0"/>
              <a:t>" tab</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hlinkClick r:id="rId3"/>
              </a:rPr>
              <a:t>https://techcrunch.com/2018/07/13/amazons-share-of-the-us-e-commerce-market-is-now-49-or-5-of-all-retail-spend/</a:t>
            </a:r>
            <a:endParaRPr/>
          </a:p>
        </p:txBody>
      </p:sp>
      <p:sp>
        <p:nvSpPr>
          <p:cNvPr id="255" name="Google Shape;255;p14: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9: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245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9: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038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Source: SEC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Refer excel sheet –“Income statement” tab</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https://www.sec.gov/Archives/edgar/data/20629/000002062915000028/css-3312015x10k.htm</a:t>
            </a:r>
            <a:r>
              <a:rPr lang="en-US" dirty="0"/>
              <a:t> </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https://www.sec.gov/Archives/edgar/data/20629/000002062916000135/css-3312016x10k.htm</a:t>
            </a:r>
            <a:r>
              <a:rPr lang="en-US" dirty="0"/>
              <a:t> </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https://www.sec.gov/Archives/edgar/data/20629/000002062917000049/css-3312017x10k.htm#sA06FDCA645ED5656BA9651A4A0A99801</a:t>
            </a:r>
            <a:r>
              <a:rPr lang="en-US" dirty="0"/>
              <a:t> </a:t>
            </a:r>
          </a:p>
          <a:p>
            <a:pPr marL="0" lvl="0" indent="0" algn="l" rtl="0">
              <a:spcBef>
                <a:spcPts val="0"/>
              </a:spcBef>
              <a:spcAft>
                <a:spcPts val="0"/>
              </a:spcAft>
              <a:buNone/>
            </a:pPr>
            <a:r>
              <a:rPr lang="en-US" dirty="0"/>
              <a:t>https://www.sec.gov/Archives/edgar/data/20629/000002062918000047/fy201810-k.htm#s45551BB52069596AA3893AF103194EE3</a:t>
            </a:r>
          </a:p>
          <a:p>
            <a:pPr marL="0" lvl="0" indent="0" algn="l" rtl="0">
              <a:spcBef>
                <a:spcPts val="0"/>
              </a:spcBef>
              <a:spcAft>
                <a:spcPts val="0"/>
              </a:spcAft>
              <a:buNone/>
            </a:pPr>
            <a:r>
              <a:rPr lang="en-US" dirty="0"/>
              <a:t>https://www.sec.gov/Archives/edgar/data/20629/000002062919000008/fy2019q310-q.htm </a:t>
            </a:r>
          </a:p>
        </p:txBody>
      </p:sp>
      <p:sp>
        <p:nvSpPr>
          <p:cNvPr id="155" name="Google Shape;155;p7: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13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a:t>
            </a:r>
          </a:p>
          <a:p>
            <a:pPr marL="0" lvl="0" indent="0" algn="l" rtl="0">
              <a:spcBef>
                <a:spcPts val="0"/>
              </a:spcBef>
              <a:spcAft>
                <a:spcPts val="0"/>
              </a:spcAft>
              <a:buNone/>
            </a:pPr>
            <a:r>
              <a:rPr lang="en-US" dirty="0"/>
              <a:t>Refer excel sheet "CEO Compensation" tab</a:t>
            </a:r>
            <a:endParaRPr dirty="0"/>
          </a:p>
        </p:txBody>
      </p:sp>
      <p:sp>
        <p:nvSpPr>
          <p:cNvPr id="181" name="Google Shape;181;p9: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a:t>
            </a:r>
          </a:p>
          <a:p>
            <a:pPr marL="0" lvl="0" indent="0" algn="l" rtl="0">
              <a:spcBef>
                <a:spcPts val="0"/>
              </a:spcBef>
              <a:spcAft>
                <a:spcPts val="0"/>
              </a:spcAft>
              <a:buNone/>
            </a:pPr>
            <a:r>
              <a:rPr lang="en-US" dirty="0"/>
              <a:t>Refer excel sheet "CEO Compensation" tab</a:t>
            </a:r>
            <a:endParaRPr dirty="0"/>
          </a:p>
        </p:txBody>
      </p:sp>
      <p:sp>
        <p:nvSpPr>
          <p:cNvPr id="181" name="Google Shape;181;p9: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 filing</a:t>
            </a:r>
          </a:p>
        </p:txBody>
      </p:sp>
      <p:sp>
        <p:nvSpPr>
          <p:cNvPr id="181" name="Google Shape;181;p9: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a:t>
            </a:r>
          </a:p>
          <a:p>
            <a:pPr marL="0" lvl="0" indent="0" algn="l" rtl="0">
              <a:spcBef>
                <a:spcPts val="0"/>
              </a:spcBef>
              <a:spcAft>
                <a:spcPts val="0"/>
              </a:spcAft>
              <a:buNone/>
            </a:pPr>
            <a:r>
              <a:rPr lang="en-US" dirty="0"/>
              <a:t>Refer excel sheet "Peer group Vs CEO Base salary" tab</a:t>
            </a:r>
          </a:p>
          <a:p>
            <a:pPr marL="0" lvl="0" indent="0" algn="l" rtl="0">
              <a:spcBef>
                <a:spcPts val="0"/>
              </a:spcBef>
              <a:spcAft>
                <a:spcPts val="0"/>
              </a:spcAft>
              <a:buNone/>
            </a:pPr>
            <a:endParaRPr/>
          </a:p>
        </p:txBody>
      </p:sp>
      <p:sp>
        <p:nvSpPr>
          <p:cNvPr id="230" name="Google Shape;230;p12: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a:t>
            </a:r>
          </a:p>
          <a:p>
            <a:pPr marL="0" lvl="0" indent="0" algn="l" rtl="0">
              <a:spcBef>
                <a:spcPts val="0"/>
              </a:spcBef>
              <a:spcAft>
                <a:spcPts val="0"/>
              </a:spcAft>
              <a:buNone/>
            </a:pPr>
            <a:r>
              <a:rPr lang="en-US" dirty="0"/>
              <a:t>Refer excel sheet “Compensation" tab</a:t>
            </a:r>
          </a:p>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a:t>
            </a:r>
          </a:p>
          <a:p>
            <a:pPr marL="0" marR="0" lvl="0" indent="0" algn="l" rtl="0">
              <a:spcBef>
                <a:spcPts val="0"/>
              </a:spcBef>
              <a:spcAft>
                <a:spcPts val="0"/>
              </a:spcAft>
              <a:buNone/>
            </a:pPr>
            <a:r>
              <a:rPr lang="en-US" sz="1100" i="0" u="none" dirty="0">
                <a:solidFill>
                  <a:schemeClr val="dk1"/>
                </a:solidFill>
                <a:latin typeface="Calibri"/>
                <a:ea typeface="Calibri"/>
                <a:cs typeface="Calibri"/>
                <a:sym typeface="Calibri"/>
              </a:rPr>
              <a:t>Source: DEF 14 filed by Mothers Work, January 1999.</a:t>
            </a:r>
            <a:endParaRPr lang="en-US" i="0" u="none" dirty="0"/>
          </a:p>
        </p:txBody>
      </p:sp>
      <p:sp>
        <p:nvSpPr>
          <p:cNvPr id="280" name="Google Shape;280;p16: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a:t>
            </a:r>
          </a:p>
          <a:p>
            <a:pPr marL="0" lvl="0" indent="0" algn="l" rtl="0">
              <a:spcBef>
                <a:spcPts val="0"/>
              </a:spcBef>
              <a:spcAft>
                <a:spcPts val="0"/>
              </a:spcAft>
              <a:buNone/>
            </a:pPr>
            <a:r>
              <a:rPr lang="en-US" dirty="0"/>
              <a:t>Refer excel sheet “Compensation" tab</a:t>
            </a:r>
          </a:p>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https://www.sec.gov/Archives/edgar/data/20629/000002062918000050/cssproxy2018.htm (page 5 and 6)</a:t>
            </a:r>
            <a:endParaRPr/>
          </a:p>
        </p:txBody>
      </p:sp>
      <p:sp>
        <p:nvSpPr>
          <p:cNvPr id="300" name="Google Shape;300;p17: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a:t>
            </a:r>
          </a:p>
          <a:p>
            <a:pPr marL="0" lvl="0" indent="0" algn="l" rtl="0">
              <a:spcBef>
                <a:spcPts val="0"/>
              </a:spcBef>
              <a:spcAft>
                <a:spcPts val="0"/>
              </a:spcAft>
              <a:buNone/>
            </a:pPr>
            <a:r>
              <a:rPr lang="en-US" dirty="0"/>
              <a:t>Refer excel sheet "Insider ownership" tab</a:t>
            </a:r>
            <a:endParaRPr/>
          </a:p>
        </p:txBody>
      </p:sp>
      <p:sp>
        <p:nvSpPr>
          <p:cNvPr id="267" name="Google Shape;267;p15: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https://www.sec.gov/Archives/edgar/data/20629/000002062918000050/cssproxy2018.htm (page 5 and 6)</a:t>
            </a:r>
          </a:p>
          <a:p>
            <a:pPr marL="0" lvl="0" indent="0" algn="l" rtl="0">
              <a:spcBef>
                <a:spcPts val="0"/>
              </a:spcBef>
              <a:spcAft>
                <a:spcPts val="0"/>
              </a:spcAft>
              <a:buNone/>
            </a:pPr>
            <a:r>
              <a:rPr lang="en-US" dirty="0"/>
              <a:t>Refer excel sheet "Director" tab</a:t>
            </a:r>
            <a:endParaRPr/>
          </a:p>
        </p:txBody>
      </p:sp>
      <p:sp>
        <p:nvSpPr>
          <p:cNvPr id="311" name="Google Shape;311;p18: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Yahoo finance</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Refer excel sheet –“Stock price” tab</a:t>
            </a:r>
            <a:endParaRPr lang="en-US" i="0" u="none" dirty="0"/>
          </a:p>
        </p:txBody>
      </p:sp>
      <p:sp>
        <p:nvSpPr>
          <p:cNvPr id="88" name="Google Shape;88;p2: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9: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9: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592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9: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9: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9: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http://www.squarefieldcapital.com/#managw</a:t>
            </a:r>
            <a:endParaRPr dirty="0"/>
          </a:p>
        </p:txBody>
      </p:sp>
      <p:sp>
        <p:nvSpPr>
          <p:cNvPr id="323" name="Google Shape;323;p19: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Source: SEC -</a:t>
            </a:r>
            <a:r>
              <a:rPr lang="en-US" b="0" dirty="0"/>
              <a:t> </a:t>
            </a:r>
            <a:r>
              <a:rPr lang="en-US" sz="1100" b="0" dirty="0"/>
              <a:t>Destination Maternity</a:t>
            </a:r>
            <a:endParaRPr lang="en-US" b="0" dirty="0"/>
          </a:p>
        </p:txBody>
      </p:sp>
      <p:sp>
        <p:nvSpPr>
          <p:cNvPr id="218" name="Google Shape;218;p11: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316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a:t>
            </a:r>
          </a:p>
          <a:p>
            <a:pPr marL="0" lvl="0" indent="0" algn="l" rtl="0">
              <a:spcBef>
                <a:spcPts val="0"/>
              </a:spcBef>
              <a:spcAft>
                <a:spcPts val="0"/>
              </a:spcAft>
              <a:buNone/>
            </a:pPr>
            <a:r>
              <a:rPr lang="en-US" dirty="0"/>
              <a:t>https://www.sec.gov/Archives/edgar/data/20629/000002062918000047/fy201810-k.htm#s45551BB52069596AA3893AF103194EE3</a:t>
            </a:r>
          </a:p>
        </p:txBody>
      </p:sp>
      <p:sp>
        <p:nvSpPr>
          <p:cNvPr id="88" name="Google Shape;88;p2: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https://www.sec.gov/Archives/edgar/data/20629/000002062918000047/fy201810-k.htm#s45551BB52069596AA3893AF103194EE3</a:t>
            </a:r>
          </a:p>
          <a:p>
            <a:pPr marL="0" lvl="0" indent="0" algn="l" rtl="0">
              <a:spcBef>
                <a:spcPts val="0"/>
              </a:spcBef>
              <a:spcAft>
                <a:spcPts val="0"/>
              </a:spcAft>
              <a:buNone/>
            </a:pPr>
            <a:r>
              <a:rPr lang="en-US" dirty="0"/>
              <a:t>https://www.sec.gov/Archives/edgar/data/20629/000002062919000008/fy2019q310-q.htm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Source: SEC</a:t>
            </a:r>
          </a:p>
          <a:p>
            <a:pPr marL="0" lvl="0" indent="0" algn="l" rtl="0">
              <a:spcBef>
                <a:spcPts val="0"/>
              </a:spcBef>
              <a:spcAft>
                <a:spcPts val="0"/>
              </a:spcAft>
              <a:buNone/>
            </a:pPr>
            <a:r>
              <a:rPr lang="en-US" dirty="0"/>
              <a:t>Refer excel sheet –“Income statement” tab</a:t>
            </a:r>
            <a:endParaRPr/>
          </a:p>
        </p:txBody>
      </p:sp>
      <p:sp>
        <p:nvSpPr>
          <p:cNvPr id="101" name="Google Shape;101;p3: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https://www.sec.gov/Archives/edgar/data/20629/000002062918000047/fy201810-k.htm#s45551BB52069596AA3893AF103194EE3</a:t>
            </a:r>
          </a:p>
          <a:p>
            <a:pPr marL="0" lvl="0" indent="0" algn="l" rtl="0">
              <a:spcBef>
                <a:spcPts val="0"/>
              </a:spcBef>
              <a:spcAft>
                <a:spcPts val="0"/>
              </a:spcAft>
              <a:buNone/>
            </a:pPr>
            <a:r>
              <a:rPr lang="en-US" dirty="0"/>
              <a:t>https://www.sec.gov/Archives/edgar/data/20629/000002062919000008/fy2019q310-q.htm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Source: SEC</a:t>
            </a:r>
          </a:p>
          <a:p>
            <a:pPr marL="0" lvl="0" indent="0" algn="l" rtl="0">
              <a:spcBef>
                <a:spcPts val="0"/>
              </a:spcBef>
              <a:spcAft>
                <a:spcPts val="0"/>
              </a:spcAft>
              <a:buNone/>
            </a:pPr>
            <a:r>
              <a:rPr lang="en-US" dirty="0"/>
              <a:t>Refer excel sheet –“Income statement” tab</a:t>
            </a:r>
            <a:endParaRPr/>
          </a:p>
        </p:txBody>
      </p:sp>
      <p:sp>
        <p:nvSpPr>
          <p:cNvPr id="101" name="Google Shape;101;p3: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Source: SEC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Refer excel sheet –“Segment-Customer” tab</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https://www.sec.gov/Archives/edgar/data/20629/000002062915000028/css-3312015x10k.htm</a:t>
            </a:r>
            <a:r>
              <a:rPr lang="en-US" dirty="0"/>
              <a:t> </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https://www.sec.gov/Archives/edgar/data/20629/000002062916000135/css-3312016x10k.htm</a:t>
            </a:r>
            <a:r>
              <a:rPr lang="en-US" dirty="0"/>
              <a:t> </a:t>
            </a: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https://www.sec.gov/Archives/edgar/data/20629/000002062917000049/css-3312017x10k.htm#sA06FDCA645ED5656BA9651A4A0A99801</a:t>
            </a:r>
            <a:r>
              <a:rPr lang="en-US" dirty="0"/>
              <a:t> </a:t>
            </a:r>
          </a:p>
          <a:p>
            <a:pPr marL="0" lvl="0" indent="0" algn="l" rtl="0">
              <a:spcBef>
                <a:spcPts val="0"/>
              </a:spcBef>
              <a:spcAft>
                <a:spcPts val="0"/>
              </a:spcAft>
              <a:buNone/>
            </a:pPr>
            <a:r>
              <a:rPr lang="en-US" dirty="0"/>
              <a:t>https://www.sec.gov/Archives/edgar/data/20629/000002062918000047/fy201810-k.htm#s45551BB52069596AA3893AF103194EE3</a:t>
            </a:r>
          </a:p>
          <a:p>
            <a:pPr marL="0" lvl="0" indent="0" algn="l" rtl="0">
              <a:spcBef>
                <a:spcPts val="0"/>
              </a:spcBef>
              <a:spcAft>
                <a:spcPts val="0"/>
              </a:spcAft>
              <a:buNone/>
            </a:pPr>
            <a:r>
              <a:rPr lang="en-US" dirty="0"/>
              <a:t>https://www.sec.gov/Archives/edgar/data/20629/000002062919000008/fy2019q310-q.htm </a:t>
            </a:r>
            <a:endParaRPr dirty="0"/>
          </a:p>
        </p:txBody>
      </p:sp>
      <p:sp>
        <p:nvSpPr>
          <p:cNvPr id="129" name="Google Shape;129;p5: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SEC</a:t>
            </a:r>
          </a:p>
          <a:p>
            <a:pPr marL="0" lvl="0" indent="0" algn="l" rtl="0">
              <a:spcBef>
                <a:spcPts val="0"/>
              </a:spcBef>
              <a:spcAft>
                <a:spcPts val="0"/>
              </a:spcAft>
              <a:buNone/>
            </a:pPr>
            <a:r>
              <a:rPr lang="en-US" dirty="0"/>
              <a:t>Refer excel sheet –“Charts” tab</a:t>
            </a:r>
          </a:p>
          <a:p>
            <a:pPr marL="0" lvl="0" indent="0" algn="l" rtl="0">
              <a:spcBef>
                <a:spcPts val="0"/>
              </a:spcBef>
              <a:spcAft>
                <a:spcPts val="0"/>
              </a:spcAft>
              <a:buNone/>
            </a:pPr>
            <a:r>
              <a:rPr lang="en-US" dirty="0"/>
              <a:t>https://www.sec.gov/Archives/edgar/data/20629/000002062918000047/fy201810-k.htm#s45551BB52069596AA3893AF103194EE3</a:t>
            </a:r>
          </a:p>
          <a:p>
            <a:pPr marL="0" lvl="0" indent="0" algn="l" rtl="0">
              <a:spcBef>
                <a:spcPts val="0"/>
              </a:spcBef>
              <a:spcAft>
                <a:spcPts val="0"/>
              </a:spcAft>
              <a:buNone/>
            </a:pPr>
            <a:r>
              <a:rPr lang="en-US" dirty="0"/>
              <a:t>https://www.sec.gov/Archives/edgar/data/20629/000002062919000008/fy2019q310-q.htm </a:t>
            </a:r>
            <a:endParaRPr/>
          </a:p>
        </p:txBody>
      </p:sp>
      <p:sp>
        <p:nvSpPr>
          <p:cNvPr id="129" name="Google Shape;129;p5: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Source: SEC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Refer excel sheet –““Income statement” and “charts”” tab</a:t>
            </a:r>
            <a:endParaRPr lang="en-US" sz="1100" b="0" i="0" u="none" strike="noStrike" cap="none" dirty="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latin typeface="Arial"/>
                <a:ea typeface="Arial"/>
                <a:cs typeface="Arial"/>
                <a:sym typeface="Arial"/>
              </a:rPr>
              <a:t>https://www.sec.gov/Archives/edgar/data/20629/000002062918000042/fy2018exhibit991.htm</a:t>
            </a:r>
            <a:r>
              <a:rPr lang="en-US" dirty="0"/>
              <a:t> </a:t>
            </a:r>
          </a:p>
          <a:p>
            <a:pPr marL="0" lvl="0" indent="0" algn="l" rtl="0">
              <a:spcBef>
                <a:spcPts val="0"/>
              </a:spcBef>
              <a:spcAft>
                <a:spcPts val="0"/>
              </a:spcAft>
              <a:buNone/>
            </a:pPr>
            <a:r>
              <a:rPr lang="en-US" dirty="0"/>
              <a:t>https://www.sec.gov/Archives/edgar/data/20629/000002062919000009/fy2019q3earningsreleaseexh.htm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https://www.sec.gov/Archives/edgar/data/20629/000002062918000047/fy201810-k.htm#s45551BB52069596AA3893AF103194EE3</a:t>
            </a:r>
          </a:p>
          <a:p>
            <a:pPr marL="0" lvl="0" indent="0" algn="l" rtl="0">
              <a:spcBef>
                <a:spcPts val="0"/>
              </a:spcBef>
              <a:spcAft>
                <a:spcPts val="0"/>
              </a:spcAft>
              <a:buNone/>
            </a:pPr>
            <a:r>
              <a:rPr lang="en-US" dirty="0"/>
              <a:t>https://www.sec.gov/Archives/edgar/data/20629/000002062919000008/fy2019q310-q.htm </a:t>
            </a:r>
            <a:endParaRPr/>
          </a:p>
        </p:txBody>
      </p:sp>
      <p:sp>
        <p:nvSpPr>
          <p:cNvPr id="129" name="Google Shape;129;p5:notes"/>
          <p:cNvSpPr>
            <a:spLocks noGrp="1" noRot="1" noChangeAspect="1"/>
          </p:cNvSpPr>
          <p:nvPr>
            <p:ph type="sldImg" idx="2"/>
          </p:nvPr>
        </p:nvSpPr>
        <p:spPr>
          <a:xfrm>
            <a:off x="1411288" y="685800"/>
            <a:ext cx="40354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414485"/>
            <a:ext cx="7772400" cy="1666028"/>
          </a:xfrm>
          <a:prstGeom prst="rect">
            <a:avLst/>
          </a:prstGeom>
          <a:noFill/>
          <a:ln>
            <a:noFill/>
          </a:ln>
        </p:spPr>
        <p:txBody>
          <a:bodyPr spcFirstLastPara="1" wrap="square" lIns="91415" tIns="45695" rIns="91415" bIns="4569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4404360"/>
            <a:ext cx="6400800" cy="1986280"/>
          </a:xfrm>
          <a:prstGeom prst="rect">
            <a:avLst/>
          </a:prstGeom>
          <a:noFill/>
          <a:ln>
            <a:noFill/>
          </a:ln>
        </p:spPr>
        <p:txBody>
          <a:bodyPr spcFirstLastPara="1" wrap="square" lIns="91415" tIns="45695" rIns="91415" bIns="45695"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311256"/>
            <a:ext cx="8229600" cy="1295400"/>
          </a:xfrm>
          <a:prstGeom prst="rect">
            <a:avLst/>
          </a:prstGeom>
          <a:noFill/>
          <a:ln>
            <a:noFill/>
          </a:ln>
        </p:spPr>
        <p:txBody>
          <a:bodyPr spcFirstLastPara="1" wrap="square" lIns="91415" tIns="45695" rIns="91415" bIns="4569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007291" y="263472"/>
            <a:ext cx="5129425" cy="8229600"/>
          </a:xfrm>
          <a:prstGeom prst="rect">
            <a:avLst/>
          </a:prstGeom>
          <a:noFill/>
          <a:ln>
            <a:noFill/>
          </a:ln>
        </p:spPr>
        <p:txBody>
          <a:bodyPr spcFirstLastPara="1" wrap="square" lIns="91415" tIns="45695" rIns="91415" bIns="45695" anchor="t" anchorCtr="0"/>
          <a:lstStyle>
            <a:lvl1pPr marL="457146" lvl="0" indent="-342860" algn="l">
              <a:spcBef>
                <a:spcPts val="360"/>
              </a:spcBef>
              <a:spcAft>
                <a:spcPts val="0"/>
              </a:spcAft>
              <a:buClr>
                <a:schemeClr val="dk1"/>
              </a:buClr>
              <a:buSzPts val="1800"/>
              <a:buChar char="•"/>
              <a:defRPr/>
            </a:lvl1pPr>
            <a:lvl2pPr marL="914293" lvl="1" indent="-342860" algn="l">
              <a:spcBef>
                <a:spcPts val="360"/>
              </a:spcBef>
              <a:spcAft>
                <a:spcPts val="0"/>
              </a:spcAft>
              <a:buClr>
                <a:schemeClr val="dk1"/>
              </a:buClr>
              <a:buSzPts val="1800"/>
              <a:buChar char="–"/>
              <a:defRPr/>
            </a:lvl2pPr>
            <a:lvl3pPr marL="1371440" lvl="2" indent="-342860" algn="l">
              <a:spcBef>
                <a:spcPts val="360"/>
              </a:spcBef>
              <a:spcAft>
                <a:spcPts val="0"/>
              </a:spcAft>
              <a:buClr>
                <a:schemeClr val="dk1"/>
              </a:buClr>
              <a:buSzPts val="1800"/>
              <a:buChar char="•"/>
              <a:defRPr/>
            </a:lvl3pPr>
            <a:lvl4pPr marL="1828586" lvl="3" indent="-342860" algn="l">
              <a:spcBef>
                <a:spcPts val="360"/>
              </a:spcBef>
              <a:spcAft>
                <a:spcPts val="0"/>
              </a:spcAft>
              <a:buClr>
                <a:schemeClr val="dk1"/>
              </a:buClr>
              <a:buSzPts val="1800"/>
              <a:buChar char="–"/>
              <a:defRPr/>
            </a:lvl4pPr>
            <a:lvl5pPr marL="2285733" lvl="4" indent="-342860" algn="l">
              <a:spcBef>
                <a:spcPts val="360"/>
              </a:spcBef>
              <a:spcAft>
                <a:spcPts val="0"/>
              </a:spcAft>
              <a:buClr>
                <a:schemeClr val="dk1"/>
              </a:buClr>
              <a:buSzPts val="1800"/>
              <a:buChar char="»"/>
              <a:defRPr/>
            </a:lvl5pPr>
            <a:lvl6pPr marL="2742879" lvl="5" indent="-342860" algn="l">
              <a:spcBef>
                <a:spcPts val="360"/>
              </a:spcBef>
              <a:spcAft>
                <a:spcPts val="0"/>
              </a:spcAft>
              <a:buClr>
                <a:schemeClr val="dk1"/>
              </a:buClr>
              <a:buSzPts val="1800"/>
              <a:buChar char="•"/>
              <a:defRPr/>
            </a:lvl6pPr>
            <a:lvl7pPr marL="3200026" lvl="6" indent="-342860" algn="l">
              <a:spcBef>
                <a:spcPts val="360"/>
              </a:spcBef>
              <a:spcAft>
                <a:spcPts val="0"/>
              </a:spcAft>
              <a:buClr>
                <a:schemeClr val="dk1"/>
              </a:buClr>
              <a:buSzPts val="1800"/>
              <a:buChar char="•"/>
              <a:defRPr/>
            </a:lvl7pPr>
            <a:lvl8pPr marL="3657172" lvl="7" indent="-342860" algn="l">
              <a:spcBef>
                <a:spcPts val="360"/>
              </a:spcBef>
              <a:spcAft>
                <a:spcPts val="0"/>
              </a:spcAft>
              <a:buClr>
                <a:schemeClr val="dk1"/>
              </a:buClr>
              <a:buSzPts val="1800"/>
              <a:buChar char="•"/>
              <a:defRPr/>
            </a:lvl8pPr>
            <a:lvl9pPr marL="4114319" lvl="8" indent="-34286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342238" y="2598420"/>
            <a:ext cx="6631728" cy="2057400"/>
          </a:xfrm>
          <a:prstGeom prst="rect">
            <a:avLst/>
          </a:prstGeom>
          <a:noFill/>
          <a:ln>
            <a:noFill/>
          </a:ln>
        </p:spPr>
        <p:txBody>
          <a:bodyPr spcFirstLastPara="1" wrap="square" lIns="91415" tIns="45695" rIns="91415" bIns="4569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51238" y="617221"/>
            <a:ext cx="6631728" cy="6019800"/>
          </a:xfrm>
          <a:prstGeom prst="rect">
            <a:avLst/>
          </a:prstGeom>
          <a:noFill/>
          <a:ln>
            <a:noFill/>
          </a:ln>
        </p:spPr>
        <p:txBody>
          <a:bodyPr spcFirstLastPara="1" wrap="square" lIns="91415" tIns="45695" rIns="91415" bIns="45695" anchor="t" anchorCtr="0"/>
          <a:lstStyle>
            <a:lvl1pPr marL="457146" lvl="0" indent="-342860" algn="l">
              <a:spcBef>
                <a:spcPts val="360"/>
              </a:spcBef>
              <a:spcAft>
                <a:spcPts val="0"/>
              </a:spcAft>
              <a:buClr>
                <a:schemeClr val="dk1"/>
              </a:buClr>
              <a:buSzPts val="1800"/>
              <a:buChar char="•"/>
              <a:defRPr/>
            </a:lvl1pPr>
            <a:lvl2pPr marL="914293" lvl="1" indent="-342860" algn="l">
              <a:spcBef>
                <a:spcPts val="360"/>
              </a:spcBef>
              <a:spcAft>
                <a:spcPts val="0"/>
              </a:spcAft>
              <a:buClr>
                <a:schemeClr val="dk1"/>
              </a:buClr>
              <a:buSzPts val="1800"/>
              <a:buChar char="–"/>
              <a:defRPr/>
            </a:lvl2pPr>
            <a:lvl3pPr marL="1371440" lvl="2" indent="-342860" algn="l">
              <a:spcBef>
                <a:spcPts val="360"/>
              </a:spcBef>
              <a:spcAft>
                <a:spcPts val="0"/>
              </a:spcAft>
              <a:buClr>
                <a:schemeClr val="dk1"/>
              </a:buClr>
              <a:buSzPts val="1800"/>
              <a:buChar char="•"/>
              <a:defRPr/>
            </a:lvl3pPr>
            <a:lvl4pPr marL="1828586" lvl="3" indent="-342860" algn="l">
              <a:spcBef>
                <a:spcPts val="360"/>
              </a:spcBef>
              <a:spcAft>
                <a:spcPts val="0"/>
              </a:spcAft>
              <a:buClr>
                <a:schemeClr val="dk1"/>
              </a:buClr>
              <a:buSzPts val="1800"/>
              <a:buChar char="–"/>
              <a:defRPr/>
            </a:lvl4pPr>
            <a:lvl5pPr marL="2285733" lvl="4" indent="-342860" algn="l">
              <a:spcBef>
                <a:spcPts val="360"/>
              </a:spcBef>
              <a:spcAft>
                <a:spcPts val="0"/>
              </a:spcAft>
              <a:buClr>
                <a:schemeClr val="dk1"/>
              </a:buClr>
              <a:buSzPts val="1800"/>
              <a:buChar char="»"/>
              <a:defRPr/>
            </a:lvl5pPr>
            <a:lvl6pPr marL="2742879" lvl="5" indent="-342860" algn="l">
              <a:spcBef>
                <a:spcPts val="360"/>
              </a:spcBef>
              <a:spcAft>
                <a:spcPts val="0"/>
              </a:spcAft>
              <a:buClr>
                <a:schemeClr val="dk1"/>
              </a:buClr>
              <a:buSzPts val="1800"/>
              <a:buChar char="•"/>
              <a:defRPr/>
            </a:lvl6pPr>
            <a:lvl7pPr marL="3200026" lvl="6" indent="-342860" algn="l">
              <a:spcBef>
                <a:spcPts val="360"/>
              </a:spcBef>
              <a:spcAft>
                <a:spcPts val="0"/>
              </a:spcAft>
              <a:buClr>
                <a:schemeClr val="dk1"/>
              </a:buClr>
              <a:buSzPts val="1800"/>
              <a:buChar char="•"/>
              <a:defRPr/>
            </a:lvl7pPr>
            <a:lvl8pPr marL="3657172" lvl="7" indent="-342860" algn="l">
              <a:spcBef>
                <a:spcPts val="360"/>
              </a:spcBef>
              <a:spcAft>
                <a:spcPts val="0"/>
              </a:spcAft>
              <a:buClr>
                <a:schemeClr val="dk1"/>
              </a:buClr>
              <a:buSzPts val="1800"/>
              <a:buChar char="•"/>
              <a:defRPr/>
            </a:lvl8pPr>
            <a:lvl9pPr marL="4114319" lvl="8" indent="-34286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311256"/>
            <a:ext cx="8229600" cy="1295400"/>
          </a:xfrm>
          <a:prstGeom prst="rect">
            <a:avLst/>
          </a:prstGeom>
          <a:noFill/>
          <a:ln>
            <a:noFill/>
          </a:ln>
        </p:spPr>
        <p:txBody>
          <a:bodyPr spcFirstLastPara="1" wrap="square" lIns="91415" tIns="45695" rIns="91415" bIns="4569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813563"/>
            <a:ext cx="8229600" cy="5129425"/>
          </a:xfrm>
          <a:prstGeom prst="rect">
            <a:avLst/>
          </a:prstGeom>
          <a:noFill/>
          <a:ln>
            <a:noFill/>
          </a:ln>
        </p:spPr>
        <p:txBody>
          <a:bodyPr spcFirstLastPara="1" wrap="square" lIns="91415" tIns="45695" rIns="91415" bIns="45695" anchor="t" anchorCtr="0"/>
          <a:lstStyle>
            <a:lvl1pPr marL="457146" lvl="0" indent="-342860" algn="l">
              <a:spcBef>
                <a:spcPts val="360"/>
              </a:spcBef>
              <a:spcAft>
                <a:spcPts val="0"/>
              </a:spcAft>
              <a:buClr>
                <a:schemeClr val="dk1"/>
              </a:buClr>
              <a:buSzPts val="1800"/>
              <a:buChar char="•"/>
              <a:defRPr/>
            </a:lvl1pPr>
            <a:lvl2pPr marL="914293" lvl="1" indent="-342860" algn="l">
              <a:spcBef>
                <a:spcPts val="360"/>
              </a:spcBef>
              <a:spcAft>
                <a:spcPts val="0"/>
              </a:spcAft>
              <a:buClr>
                <a:schemeClr val="dk1"/>
              </a:buClr>
              <a:buSzPts val="1800"/>
              <a:buChar char="–"/>
              <a:defRPr/>
            </a:lvl2pPr>
            <a:lvl3pPr marL="1371440" lvl="2" indent="-342860" algn="l">
              <a:spcBef>
                <a:spcPts val="360"/>
              </a:spcBef>
              <a:spcAft>
                <a:spcPts val="0"/>
              </a:spcAft>
              <a:buClr>
                <a:schemeClr val="dk1"/>
              </a:buClr>
              <a:buSzPts val="1800"/>
              <a:buChar char="•"/>
              <a:defRPr/>
            </a:lvl3pPr>
            <a:lvl4pPr marL="1828586" lvl="3" indent="-342860" algn="l">
              <a:spcBef>
                <a:spcPts val="360"/>
              </a:spcBef>
              <a:spcAft>
                <a:spcPts val="0"/>
              </a:spcAft>
              <a:buClr>
                <a:schemeClr val="dk1"/>
              </a:buClr>
              <a:buSzPts val="1800"/>
              <a:buChar char="–"/>
              <a:defRPr/>
            </a:lvl4pPr>
            <a:lvl5pPr marL="2285733" lvl="4" indent="-342860" algn="l">
              <a:spcBef>
                <a:spcPts val="360"/>
              </a:spcBef>
              <a:spcAft>
                <a:spcPts val="0"/>
              </a:spcAft>
              <a:buClr>
                <a:schemeClr val="dk1"/>
              </a:buClr>
              <a:buSzPts val="1800"/>
              <a:buChar char="»"/>
              <a:defRPr/>
            </a:lvl5pPr>
            <a:lvl6pPr marL="2742879" lvl="5" indent="-342860" algn="l">
              <a:spcBef>
                <a:spcPts val="360"/>
              </a:spcBef>
              <a:spcAft>
                <a:spcPts val="0"/>
              </a:spcAft>
              <a:buClr>
                <a:schemeClr val="dk1"/>
              </a:buClr>
              <a:buSzPts val="1800"/>
              <a:buChar char="•"/>
              <a:defRPr/>
            </a:lvl6pPr>
            <a:lvl7pPr marL="3200026" lvl="6" indent="-342860" algn="l">
              <a:spcBef>
                <a:spcPts val="360"/>
              </a:spcBef>
              <a:spcAft>
                <a:spcPts val="0"/>
              </a:spcAft>
              <a:buClr>
                <a:schemeClr val="dk1"/>
              </a:buClr>
              <a:buSzPts val="1800"/>
              <a:buChar char="•"/>
              <a:defRPr/>
            </a:lvl7pPr>
            <a:lvl8pPr marL="3657172" lvl="7" indent="-342860" algn="l">
              <a:spcBef>
                <a:spcPts val="360"/>
              </a:spcBef>
              <a:spcAft>
                <a:spcPts val="0"/>
              </a:spcAft>
              <a:buClr>
                <a:schemeClr val="dk1"/>
              </a:buClr>
              <a:buSzPts val="1800"/>
              <a:buChar char="•"/>
              <a:defRPr/>
            </a:lvl8pPr>
            <a:lvl9pPr marL="4114319" lvl="8" indent="-34286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994488"/>
            <a:ext cx="7772400" cy="1543685"/>
          </a:xfrm>
          <a:prstGeom prst="rect">
            <a:avLst/>
          </a:prstGeom>
          <a:noFill/>
          <a:ln>
            <a:noFill/>
          </a:ln>
        </p:spPr>
        <p:txBody>
          <a:bodyPr spcFirstLastPara="1" wrap="square" lIns="91415" tIns="45695" rIns="91415" bIns="45695"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3294276"/>
            <a:ext cx="7772400" cy="1700212"/>
          </a:xfrm>
          <a:prstGeom prst="rect">
            <a:avLst/>
          </a:prstGeom>
          <a:noFill/>
          <a:ln>
            <a:noFill/>
          </a:ln>
        </p:spPr>
        <p:txBody>
          <a:bodyPr spcFirstLastPara="1" wrap="square" lIns="91415" tIns="45695" rIns="91415" bIns="45695" anchor="b" anchorCtr="0"/>
          <a:lstStyle>
            <a:lvl1pPr marL="457146" lvl="0" indent="-228573" algn="l">
              <a:spcBef>
                <a:spcPts val="400"/>
              </a:spcBef>
              <a:spcAft>
                <a:spcPts val="0"/>
              </a:spcAft>
              <a:buClr>
                <a:srgbClr val="888888"/>
              </a:buClr>
              <a:buSzPts val="2000"/>
              <a:buNone/>
              <a:defRPr sz="2000">
                <a:solidFill>
                  <a:srgbClr val="888888"/>
                </a:solidFill>
              </a:defRPr>
            </a:lvl1pPr>
            <a:lvl2pPr marL="914293" lvl="1" indent="-228573" algn="l">
              <a:spcBef>
                <a:spcPts val="360"/>
              </a:spcBef>
              <a:spcAft>
                <a:spcPts val="0"/>
              </a:spcAft>
              <a:buClr>
                <a:srgbClr val="888888"/>
              </a:buClr>
              <a:buSzPts val="1800"/>
              <a:buNone/>
              <a:defRPr sz="1800">
                <a:solidFill>
                  <a:srgbClr val="888888"/>
                </a:solidFill>
              </a:defRPr>
            </a:lvl2pPr>
            <a:lvl3pPr marL="1371440" lvl="2" indent="-228573" algn="l">
              <a:spcBef>
                <a:spcPts val="320"/>
              </a:spcBef>
              <a:spcAft>
                <a:spcPts val="0"/>
              </a:spcAft>
              <a:buClr>
                <a:srgbClr val="888888"/>
              </a:buClr>
              <a:buSzPts val="1600"/>
              <a:buNone/>
              <a:defRPr sz="1600">
                <a:solidFill>
                  <a:srgbClr val="888888"/>
                </a:solidFill>
              </a:defRPr>
            </a:lvl3pPr>
            <a:lvl4pPr marL="1828586" lvl="3" indent="-228573" algn="l">
              <a:spcBef>
                <a:spcPts val="280"/>
              </a:spcBef>
              <a:spcAft>
                <a:spcPts val="0"/>
              </a:spcAft>
              <a:buClr>
                <a:srgbClr val="888888"/>
              </a:buClr>
              <a:buSzPts val="1400"/>
              <a:buNone/>
              <a:defRPr sz="1400">
                <a:solidFill>
                  <a:srgbClr val="888888"/>
                </a:solidFill>
              </a:defRPr>
            </a:lvl4pPr>
            <a:lvl5pPr marL="2285733" lvl="4" indent="-228573" algn="l">
              <a:spcBef>
                <a:spcPts val="280"/>
              </a:spcBef>
              <a:spcAft>
                <a:spcPts val="0"/>
              </a:spcAft>
              <a:buClr>
                <a:srgbClr val="888888"/>
              </a:buClr>
              <a:buSzPts val="1400"/>
              <a:buNone/>
              <a:defRPr sz="1400">
                <a:solidFill>
                  <a:srgbClr val="888888"/>
                </a:solidFill>
              </a:defRPr>
            </a:lvl5pPr>
            <a:lvl6pPr marL="2742879" lvl="5" indent="-228573" algn="l">
              <a:spcBef>
                <a:spcPts val="280"/>
              </a:spcBef>
              <a:spcAft>
                <a:spcPts val="0"/>
              </a:spcAft>
              <a:buClr>
                <a:srgbClr val="888888"/>
              </a:buClr>
              <a:buSzPts val="1400"/>
              <a:buNone/>
              <a:defRPr sz="1400">
                <a:solidFill>
                  <a:srgbClr val="888888"/>
                </a:solidFill>
              </a:defRPr>
            </a:lvl6pPr>
            <a:lvl7pPr marL="3200026" lvl="6" indent="-228573" algn="l">
              <a:spcBef>
                <a:spcPts val="280"/>
              </a:spcBef>
              <a:spcAft>
                <a:spcPts val="0"/>
              </a:spcAft>
              <a:buClr>
                <a:srgbClr val="888888"/>
              </a:buClr>
              <a:buSzPts val="1400"/>
              <a:buNone/>
              <a:defRPr sz="1400">
                <a:solidFill>
                  <a:srgbClr val="888888"/>
                </a:solidFill>
              </a:defRPr>
            </a:lvl7pPr>
            <a:lvl8pPr marL="3657172" lvl="7" indent="-228573" algn="l">
              <a:spcBef>
                <a:spcPts val="280"/>
              </a:spcBef>
              <a:spcAft>
                <a:spcPts val="0"/>
              </a:spcAft>
              <a:buClr>
                <a:srgbClr val="888888"/>
              </a:buClr>
              <a:buSzPts val="1400"/>
              <a:buNone/>
              <a:defRPr sz="1400">
                <a:solidFill>
                  <a:srgbClr val="888888"/>
                </a:solidFill>
              </a:defRPr>
            </a:lvl8pPr>
            <a:lvl9pPr marL="4114319" lvl="8" indent="-228573"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311256"/>
            <a:ext cx="8229600" cy="1295400"/>
          </a:xfrm>
          <a:prstGeom prst="rect">
            <a:avLst/>
          </a:prstGeom>
          <a:noFill/>
          <a:ln>
            <a:noFill/>
          </a:ln>
        </p:spPr>
        <p:txBody>
          <a:bodyPr spcFirstLastPara="1" wrap="square" lIns="91415" tIns="45695" rIns="91415" bIns="4569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813563"/>
            <a:ext cx="4038600" cy="5129425"/>
          </a:xfrm>
          <a:prstGeom prst="rect">
            <a:avLst/>
          </a:prstGeom>
          <a:noFill/>
          <a:ln>
            <a:noFill/>
          </a:ln>
        </p:spPr>
        <p:txBody>
          <a:bodyPr spcFirstLastPara="1" wrap="square" lIns="91415" tIns="45695" rIns="91415" bIns="45695" anchor="t" anchorCtr="0"/>
          <a:lstStyle>
            <a:lvl1pPr marL="457146" lvl="0" indent="-406353" algn="l">
              <a:spcBef>
                <a:spcPts val="560"/>
              </a:spcBef>
              <a:spcAft>
                <a:spcPts val="0"/>
              </a:spcAft>
              <a:buClr>
                <a:schemeClr val="dk1"/>
              </a:buClr>
              <a:buSzPts val="2800"/>
              <a:buChar char="•"/>
              <a:defRPr sz="2800"/>
            </a:lvl1pPr>
            <a:lvl2pPr marL="914293" lvl="1" indent="-380955" algn="l">
              <a:spcBef>
                <a:spcPts val="480"/>
              </a:spcBef>
              <a:spcAft>
                <a:spcPts val="0"/>
              </a:spcAft>
              <a:buClr>
                <a:schemeClr val="dk1"/>
              </a:buClr>
              <a:buSzPts val="2400"/>
              <a:buChar char="–"/>
              <a:defRPr sz="2400"/>
            </a:lvl2pPr>
            <a:lvl3pPr marL="1371440" lvl="2" indent="-355559" algn="l">
              <a:spcBef>
                <a:spcPts val="400"/>
              </a:spcBef>
              <a:spcAft>
                <a:spcPts val="0"/>
              </a:spcAft>
              <a:buClr>
                <a:schemeClr val="dk1"/>
              </a:buClr>
              <a:buSzPts val="2000"/>
              <a:buChar char="•"/>
              <a:defRPr sz="2000"/>
            </a:lvl3pPr>
            <a:lvl4pPr marL="1828586" lvl="3" indent="-342860" algn="l">
              <a:spcBef>
                <a:spcPts val="360"/>
              </a:spcBef>
              <a:spcAft>
                <a:spcPts val="0"/>
              </a:spcAft>
              <a:buClr>
                <a:schemeClr val="dk1"/>
              </a:buClr>
              <a:buSzPts val="1800"/>
              <a:buChar char="–"/>
              <a:defRPr sz="1800"/>
            </a:lvl4pPr>
            <a:lvl5pPr marL="2285733" lvl="4" indent="-342860" algn="l">
              <a:spcBef>
                <a:spcPts val="360"/>
              </a:spcBef>
              <a:spcAft>
                <a:spcPts val="0"/>
              </a:spcAft>
              <a:buClr>
                <a:schemeClr val="dk1"/>
              </a:buClr>
              <a:buSzPts val="1800"/>
              <a:buChar char="»"/>
              <a:defRPr sz="1800"/>
            </a:lvl5pPr>
            <a:lvl6pPr marL="2742879" lvl="5" indent="-342860" algn="l">
              <a:spcBef>
                <a:spcPts val="360"/>
              </a:spcBef>
              <a:spcAft>
                <a:spcPts val="0"/>
              </a:spcAft>
              <a:buClr>
                <a:schemeClr val="dk1"/>
              </a:buClr>
              <a:buSzPts val="1800"/>
              <a:buChar char="•"/>
              <a:defRPr sz="1800"/>
            </a:lvl6pPr>
            <a:lvl7pPr marL="3200026" lvl="6" indent="-342860" algn="l">
              <a:spcBef>
                <a:spcPts val="360"/>
              </a:spcBef>
              <a:spcAft>
                <a:spcPts val="0"/>
              </a:spcAft>
              <a:buClr>
                <a:schemeClr val="dk1"/>
              </a:buClr>
              <a:buSzPts val="1800"/>
              <a:buChar char="•"/>
              <a:defRPr sz="1800"/>
            </a:lvl7pPr>
            <a:lvl8pPr marL="3657172" lvl="7" indent="-342860" algn="l">
              <a:spcBef>
                <a:spcPts val="360"/>
              </a:spcBef>
              <a:spcAft>
                <a:spcPts val="0"/>
              </a:spcAft>
              <a:buClr>
                <a:schemeClr val="dk1"/>
              </a:buClr>
              <a:buSzPts val="1800"/>
              <a:buChar char="•"/>
              <a:defRPr sz="1800"/>
            </a:lvl8pPr>
            <a:lvl9pPr marL="4114319" lvl="8" indent="-34286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813563"/>
            <a:ext cx="4038600" cy="5129425"/>
          </a:xfrm>
          <a:prstGeom prst="rect">
            <a:avLst/>
          </a:prstGeom>
          <a:noFill/>
          <a:ln>
            <a:noFill/>
          </a:ln>
        </p:spPr>
        <p:txBody>
          <a:bodyPr spcFirstLastPara="1" wrap="square" lIns="91415" tIns="45695" rIns="91415" bIns="45695" anchor="t" anchorCtr="0"/>
          <a:lstStyle>
            <a:lvl1pPr marL="457146" lvl="0" indent="-406353" algn="l">
              <a:spcBef>
                <a:spcPts val="560"/>
              </a:spcBef>
              <a:spcAft>
                <a:spcPts val="0"/>
              </a:spcAft>
              <a:buClr>
                <a:schemeClr val="dk1"/>
              </a:buClr>
              <a:buSzPts val="2800"/>
              <a:buChar char="•"/>
              <a:defRPr sz="2800"/>
            </a:lvl1pPr>
            <a:lvl2pPr marL="914293" lvl="1" indent="-380955" algn="l">
              <a:spcBef>
                <a:spcPts val="480"/>
              </a:spcBef>
              <a:spcAft>
                <a:spcPts val="0"/>
              </a:spcAft>
              <a:buClr>
                <a:schemeClr val="dk1"/>
              </a:buClr>
              <a:buSzPts val="2400"/>
              <a:buChar char="–"/>
              <a:defRPr sz="2400"/>
            </a:lvl2pPr>
            <a:lvl3pPr marL="1371440" lvl="2" indent="-355559" algn="l">
              <a:spcBef>
                <a:spcPts val="400"/>
              </a:spcBef>
              <a:spcAft>
                <a:spcPts val="0"/>
              </a:spcAft>
              <a:buClr>
                <a:schemeClr val="dk1"/>
              </a:buClr>
              <a:buSzPts val="2000"/>
              <a:buChar char="•"/>
              <a:defRPr sz="2000"/>
            </a:lvl3pPr>
            <a:lvl4pPr marL="1828586" lvl="3" indent="-342860" algn="l">
              <a:spcBef>
                <a:spcPts val="360"/>
              </a:spcBef>
              <a:spcAft>
                <a:spcPts val="0"/>
              </a:spcAft>
              <a:buClr>
                <a:schemeClr val="dk1"/>
              </a:buClr>
              <a:buSzPts val="1800"/>
              <a:buChar char="–"/>
              <a:defRPr sz="1800"/>
            </a:lvl4pPr>
            <a:lvl5pPr marL="2285733" lvl="4" indent="-342860" algn="l">
              <a:spcBef>
                <a:spcPts val="360"/>
              </a:spcBef>
              <a:spcAft>
                <a:spcPts val="0"/>
              </a:spcAft>
              <a:buClr>
                <a:schemeClr val="dk1"/>
              </a:buClr>
              <a:buSzPts val="1800"/>
              <a:buChar char="»"/>
              <a:defRPr sz="1800"/>
            </a:lvl5pPr>
            <a:lvl6pPr marL="2742879" lvl="5" indent="-342860" algn="l">
              <a:spcBef>
                <a:spcPts val="360"/>
              </a:spcBef>
              <a:spcAft>
                <a:spcPts val="0"/>
              </a:spcAft>
              <a:buClr>
                <a:schemeClr val="dk1"/>
              </a:buClr>
              <a:buSzPts val="1800"/>
              <a:buChar char="•"/>
              <a:defRPr sz="1800"/>
            </a:lvl6pPr>
            <a:lvl7pPr marL="3200026" lvl="6" indent="-342860" algn="l">
              <a:spcBef>
                <a:spcPts val="360"/>
              </a:spcBef>
              <a:spcAft>
                <a:spcPts val="0"/>
              </a:spcAft>
              <a:buClr>
                <a:schemeClr val="dk1"/>
              </a:buClr>
              <a:buSzPts val="1800"/>
              <a:buChar char="•"/>
              <a:defRPr sz="1800"/>
            </a:lvl7pPr>
            <a:lvl8pPr marL="3657172" lvl="7" indent="-342860" algn="l">
              <a:spcBef>
                <a:spcPts val="360"/>
              </a:spcBef>
              <a:spcAft>
                <a:spcPts val="0"/>
              </a:spcAft>
              <a:buClr>
                <a:schemeClr val="dk1"/>
              </a:buClr>
              <a:buSzPts val="1800"/>
              <a:buChar char="•"/>
              <a:defRPr sz="1800"/>
            </a:lvl8pPr>
            <a:lvl9pPr marL="4114319" lvl="8" indent="-34286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311256"/>
            <a:ext cx="8229600" cy="1295400"/>
          </a:xfrm>
          <a:prstGeom prst="rect">
            <a:avLst/>
          </a:prstGeom>
          <a:noFill/>
          <a:ln>
            <a:noFill/>
          </a:ln>
        </p:spPr>
        <p:txBody>
          <a:bodyPr spcFirstLastPara="1" wrap="square" lIns="91415" tIns="45695" rIns="91415" bIns="45695"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1" y="1739795"/>
            <a:ext cx="4040188" cy="725064"/>
          </a:xfrm>
          <a:prstGeom prst="rect">
            <a:avLst/>
          </a:prstGeom>
          <a:noFill/>
          <a:ln>
            <a:noFill/>
          </a:ln>
        </p:spPr>
        <p:txBody>
          <a:bodyPr spcFirstLastPara="1" wrap="square" lIns="91415" tIns="45695" rIns="91415" bIns="45695" anchor="b" anchorCtr="0"/>
          <a:lstStyle>
            <a:lvl1pPr marL="457146" lvl="0" indent="-228573" algn="l">
              <a:spcBef>
                <a:spcPts val="480"/>
              </a:spcBef>
              <a:spcAft>
                <a:spcPts val="0"/>
              </a:spcAft>
              <a:buClr>
                <a:schemeClr val="dk1"/>
              </a:buClr>
              <a:buSzPts val="2400"/>
              <a:buNone/>
              <a:defRPr sz="2400" b="1"/>
            </a:lvl1pPr>
            <a:lvl2pPr marL="914293" lvl="1" indent="-228573" algn="l">
              <a:spcBef>
                <a:spcPts val="400"/>
              </a:spcBef>
              <a:spcAft>
                <a:spcPts val="0"/>
              </a:spcAft>
              <a:buClr>
                <a:schemeClr val="dk1"/>
              </a:buClr>
              <a:buSzPts val="2000"/>
              <a:buNone/>
              <a:defRPr sz="2000" b="1"/>
            </a:lvl2pPr>
            <a:lvl3pPr marL="1371440" lvl="2" indent="-228573" algn="l">
              <a:spcBef>
                <a:spcPts val="360"/>
              </a:spcBef>
              <a:spcAft>
                <a:spcPts val="0"/>
              </a:spcAft>
              <a:buClr>
                <a:schemeClr val="dk1"/>
              </a:buClr>
              <a:buSzPts val="1800"/>
              <a:buNone/>
              <a:defRPr sz="1800" b="1"/>
            </a:lvl3pPr>
            <a:lvl4pPr marL="1828586" lvl="3" indent="-228573" algn="l">
              <a:spcBef>
                <a:spcPts val="320"/>
              </a:spcBef>
              <a:spcAft>
                <a:spcPts val="0"/>
              </a:spcAft>
              <a:buClr>
                <a:schemeClr val="dk1"/>
              </a:buClr>
              <a:buSzPts val="1600"/>
              <a:buNone/>
              <a:defRPr sz="1600" b="1"/>
            </a:lvl4pPr>
            <a:lvl5pPr marL="2285733" lvl="4" indent="-228573" algn="l">
              <a:spcBef>
                <a:spcPts val="320"/>
              </a:spcBef>
              <a:spcAft>
                <a:spcPts val="0"/>
              </a:spcAft>
              <a:buClr>
                <a:schemeClr val="dk1"/>
              </a:buClr>
              <a:buSzPts val="1600"/>
              <a:buNone/>
              <a:defRPr sz="1600" b="1"/>
            </a:lvl5pPr>
            <a:lvl6pPr marL="2742879" lvl="5" indent="-228573" algn="l">
              <a:spcBef>
                <a:spcPts val="320"/>
              </a:spcBef>
              <a:spcAft>
                <a:spcPts val="0"/>
              </a:spcAft>
              <a:buClr>
                <a:schemeClr val="dk1"/>
              </a:buClr>
              <a:buSzPts val="1600"/>
              <a:buNone/>
              <a:defRPr sz="1600" b="1"/>
            </a:lvl6pPr>
            <a:lvl7pPr marL="3200026" lvl="6" indent="-228573" algn="l">
              <a:spcBef>
                <a:spcPts val="320"/>
              </a:spcBef>
              <a:spcAft>
                <a:spcPts val="0"/>
              </a:spcAft>
              <a:buClr>
                <a:schemeClr val="dk1"/>
              </a:buClr>
              <a:buSzPts val="1600"/>
              <a:buNone/>
              <a:defRPr sz="1600" b="1"/>
            </a:lvl7pPr>
            <a:lvl8pPr marL="3657172" lvl="7" indent="-228573" algn="l">
              <a:spcBef>
                <a:spcPts val="320"/>
              </a:spcBef>
              <a:spcAft>
                <a:spcPts val="0"/>
              </a:spcAft>
              <a:buClr>
                <a:schemeClr val="dk1"/>
              </a:buClr>
              <a:buSzPts val="1600"/>
              <a:buNone/>
              <a:defRPr sz="1600" b="1"/>
            </a:lvl8pPr>
            <a:lvl9pPr marL="4114319" lvl="8" indent="-228573"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1" y="2464859"/>
            <a:ext cx="4040188" cy="4478126"/>
          </a:xfrm>
          <a:prstGeom prst="rect">
            <a:avLst/>
          </a:prstGeom>
          <a:noFill/>
          <a:ln>
            <a:noFill/>
          </a:ln>
        </p:spPr>
        <p:txBody>
          <a:bodyPr spcFirstLastPara="1" wrap="square" lIns="91415" tIns="45695" rIns="91415" bIns="45695" anchor="t" anchorCtr="0"/>
          <a:lstStyle>
            <a:lvl1pPr marL="457146" lvl="0" indent="-380955" algn="l">
              <a:spcBef>
                <a:spcPts val="480"/>
              </a:spcBef>
              <a:spcAft>
                <a:spcPts val="0"/>
              </a:spcAft>
              <a:buClr>
                <a:schemeClr val="dk1"/>
              </a:buClr>
              <a:buSzPts val="2400"/>
              <a:buChar char="•"/>
              <a:defRPr sz="2400"/>
            </a:lvl1pPr>
            <a:lvl2pPr marL="914293" lvl="1" indent="-355559" algn="l">
              <a:spcBef>
                <a:spcPts val="400"/>
              </a:spcBef>
              <a:spcAft>
                <a:spcPts val="0"/>
              </a:spcAft>
              <a:buClr>
                <a:schemeClr val="dk1"/>
              </a:buClr>
              <a:buSzPts val="2000"/>
              <a:buChar char="–"/>
              <a:defRPr sz="2000"/>
            </a:lvl2pPr>
            <a:lvl3pPr marL="1371440" lvl="2" indent="-342860" algn="l">
              <a:spcBef>
                <a:spcPts val="360"/>
              </a:spcBef>
              <a:spcAft>
                <a:spcPts val="0"/>
              </a:spcAft>
              <a:buClr>
                <a:schemeClr val="dk1"/>
              </a:buClr>
              <a:buSzPts val="1800"/>
              <a:buChar char="•"/>
              <a:defRPr sz="1800"/>
            </a:lvl3pPr>
            <a:lvl4pPr marL="1828586" lvl="3" indent="-330162" algn="l">
              <a:spcBef>
                <a:spcPts val="320"/>
              </a:spcBef>
              <a:spcAft>
                <a:spcPts val="0"/>
              </a:spcAft>
              <a:buClr>
                <a:schemeClr val="dk1"/>
              </a:buClr>
              <a:buSzPts val="1600"/>
              <a:buChar char="–"/>
              <a:defRPr sz="1600"/>
            </a:lvl4pPr>
            <a:lvl5pPr marL="2285733" lvl="4" indent="-330162" algn="l">
              <a:spcBef>
                <a:spcPts val="320"/>
              </a:spcBef>
              <a:spcAft>
                <a:spcPts val="0"/>
              </a:spcAft>
              <a:buClr>
                <a:schemeClr val="dk1"/>
              </a:buClr>
              <a:buSzPts val="1600"/>
              <a:buChar char="»"/>
              <a:defRPr sz="1600"/>
            </a:lvl5pPr>
            <a:lvl6pPr marL="2742879" lvl="5" indent="-330162" algn="l">
              <a:spcBef>
                <a:spcPts val="320"/>
              </a:spcBef>
              <a:spcAft>
                <a:spcPts val="0"/>
              </a:spcAft>
              <a:buClr>
                <a:schemeClr val="dk1"/>
              </a:buClr>
              <a:buSzPts val="1600"/>
              <a:buChar char="•"/>
              <a:defRPr sz="1600"/>
            </a:lvl6pPr>
            <a:lvl7pPr marL="3200026" lvl="6" indent="-330162" algn="l">
              <a:spcBef>
                <a:spcPts val="320"/>
              </a:spcBef>
              <a:spcAft>
                <a:spcPts val="0"/>
              </a:spcAft>
              <a:buClr>
                <a:schemeClr val="dk1"/>
              </a:buClr>
              <a:buSzPts val="1600"/>
              <a:buChar char="•"/>
              <a:defRPr sz="1600"/>
            </a:lvl7pPr>
            <a:lvl8pPr marL="3657172" lvl="7" indent="-330162" algn="l">
              <a:spcBef>
                <a:spcPts val="320"/>
              </a:spcBef>
              <a:spcAft>
                <a:spcPts val="0"/>
              </a:spcAft>
              <a:buClr>
                <a:schemeClr val="dk1"/>
              </a:buClr>
              <a:buSzPts val="1600"/>
              <a:buChar char="•"/>
              <a:defRPr sz="1600"/>
            </a:lvl8pPr>
            <a:lvl9pPr marL="4114319" lvl="8" indent="-330162"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9" y="1739795"/>
            <a:ext cx="4041775" cy="725064"/>
          </a:xfrm>
          <a:prstGeom prst="rect">
            <a:avLst/>
          </a:prstGeom>
          <a:noFill/>
          <a:ln>
            <a:noFill/>
          </a:ln>
        </p:spPr>
        <p:txBody>
          <a:bodyPr spcFirstLastPara="1" wrap="square" lIns="91415" tIns="45695" rIns="91415" bIns="45695" anchor="b" anchorCtr="0"/>
          <a:lstStyle>
            <a:lvl1pPr marL="457146" lvl="0" indent="-228573" algn="l">
              <a:spcBef>
                <a:spcPts val="480"/>
              </a:spcBef>
              <a:spcAft>
                <a:spcPts val="0"/>
              </a:spcAft>
              <a:buClr>
                <a:schemeClr val="dk1"/>
              </a:buClr>
              <a:buSzPts val="2400"/>
              <a:buNone/>
              <a:defRPr sz="2400" b="1"/>
            </a:lvl1pPr>
            <a:lvl2pPr marL="914293" lvl="1" indent="-228573" algn="l">
              <a:spcBef>
                <a:spcPts val="400"/>
              </a:spcBef>
              <a:spcAft>
                <a:spcPts val="0"/>
              </a:spcAft>
              <a:buClr>
                <a:schemeClr val="dk1"/>
              </a:buClr>
              <a:buSzPts val="2000"/>
              <a:buNone/>
              <a:defRPr sz="2000" b="1"/>
            </a:lvl2pPr>
            <a:lvl3pPr marL="1371440" lvl="2" indent="-228573" algn="l">
              <a:spcBef>
                <a:spcPts val="360"/>
              </a:spcBef>
              <a:spcAft>
                <a:spcPts val="0"/>
              </a:spcAft>
              <a:buClr>
                <a:schemeClr val="dk1"/>
              </a:buClr>
              <a:buSzPts val="1800"/>
              <a:buNone/>
              <a:defRPr sz="1800" b="1"/>
            </a:lvl3pPr>
            <a:lvl4pPr marL="1828586" lvl="3" indent="-228573" algn="l">
              <a:spcBef>
                <a:spcPts val="320"/>
              </a:spcBef>
              <a:spcAft>
                <a:spcPts val="0"/>
              </a:spcAft>
              <a:buClr>
                <a:schemeClr val="dk1"/>
              </a:buClr>
              <a:buSzPts val="1600"/>
              <a:buNone/>
              <a:defRPr sz="1600" b="1"/>
            </a:lvl4pPr>
            <a:lvl5pPr marL="2285733" lvl="4" indent="-228573" algn="l">
              <a:spcBef>
                <a:spcPts val="320"/>
              </a:spcBef>
              <a:spcAft>
                <a:spcPts val="0"/>
              </a:spcAft>
              <a:buClr>
                <a:schemeClr val="dk1"/>
              </a:buClr>
              <a:buSzPts val="1600"/>
              <a:buNone/>
              <a:defRPr sz="1600" b="1"/>
            </a:lvl5pPr>
            <a:lvl6pPr marL="2742879" lvl="5" indent="-228573" algn="l">
              <a:spcBef>
                <a:spcPts val="320"/>
              </a:spcBef>
              <a:spcAft>
                <a:spcPts val="0"/>
              </a:spcAft>
              <a:buClr>
                <a:schemeClr val="dk1"/>
              </a:buClr>
              <a:buSzPts val="1600"/>
              <a:buNone/>
              <a:defRPr sz="1600" b="1"/>
            </a:lvl6pPr>
            <a:lvl7pPr marL="3200026" lvl="6" indent="-228573" algn="l">
              <a:spcBef>
                <a:spcPts val="320"/>
              </a:spcBef>
              <a:spcAft>
                <a:spcPts val="0"/>
              </a:spcAft>
              <a:buClr>
                <a:schemeClr val="dk1"/>
              </a:buClr>
              <a:buSzPts val="1600"/>
              <a:buNone/>
              <a:defRPr sz="1600" b="1"/>
            </a:lvl7pPr>
            <a:lvl8pPr marL="3657172" lvl="7" indent="-228573" algn="l">
              <a:spcBef>
                <a:spcPts val="320"/>
              </a:spcBef>
              <a:spcAft>
                <a:spcPts val="0"/>
              </a:spcAft>
              <a:buClr>
                <a:schemeClr val="dk1"/>
              </a:buClr>
              <a:buSzPts val="1600"/>
              <a:buNone/>
              <a:defRPr sz="1600" b="1"/>
            </a:lvl8pPr>
            <a:lvl9pPr marL="4114319" lvl="8" indent="-228573"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9" y="2464859"/>
            <a:ext cx="4041775" cy="4478126"/>
          </a:xfrm>
          <a:prstGeom prst="rect">
            <a:avLst/>
          </a:prstGeom>
          <a:noFill/>
          <a:ln>
            <a:noFill/>
          </a:ln>
        </p:spPr>
        <p:txBody>
          <a:bodyPr spcFirstLastPara="1" wrap="square" lIns="91415" tIns="45695" rIns="91415" bIns="45695" anchor="t" anchorCtr="0"/>
          <a:lstStyle>
            <a:lvl1pPr marL="457146" lvl="0" indent="-380955" algn="l">
              <a:spcBef>
                <a:spcPts val="480"/>
              </a:spcBef>
              <a:spcAft>
                <a:spcPts val="0"/>
              </a:spcAft>
              <a:buClr>
                <a:schemeClr val="dk1"/>
              </a:buClr>
              <a:buSzPts val="2400"/>
              <a:buChar char="•"/>
              <a:defRPr sz="2400"/>
            </a:lvl1pPr>
            <a:lvl2pPr marL="914293" lvl="1" indent="-355559" algn="l">
              <a:spcBef>
                <a:spcPts val="400"/>
              </a:spcBef>
              <a:spcAft>
                <a:spcPts val="0"/>
              </a:spcAft>
              <a:buClr>
                <a:schemeClr val="dk1"/>
              </a:buClr>
              <a:buSzPts val="2000"/>
              <a:buChar char="–"/>
              <a:defRPr sz="2000"/>
            </a:lvl2pPr>
            <a:lvl3pPr marL="1371440" lvl="2" indent="-342860" algn="l">
              <a:spcBef>
                <a:spcPts val="360"/>
              </a:spcBef>
              <a:spcAft>
                <a:spcPts val="0"/>
              </a:spcAft>
              <a:buClr>
                <a:schemeClr val="dk1"/>
              </a:buClr>
              <a:buSzPts val="1800"/>
              <a:buChar char="•"/>
              <a:defRPr sz="1800"/>
            </a:lvl3pPr>
            <a:lvl4pPr marL="1828586" lvl="3" indent="-330162" algn="l">
              <a:spcBef>
                <a:spcPts val="320"/>
              </a:spcBef>
              <a:spcAft>
                <a:spcPts val="0"/>
              </a:spcAft>
              <a:buClr>
                <a:schemeClr val="dk1"/>
              </a:buClr>
              <a:buSzPts val="1600"/>
              <a:buChar char="–"/>
              <a:defRPr sz="1600"/>
            </a:lvl4pPr>
            <a:lvl5pPr marL="2285733" lvl="4" indent="-330162" algn="l">
              <a:spcBef>
                <a:spcPts val="320"/>
              </a:spcBef>
              <a:spcAft>
                <a:spcPts val="0"/>
              </a:spcAft>
              <a:buClr>
                <a:schemeClr val="dk1"/>
              </a:buClr>
              <a:buSzPts val="1600"/>
              <a:buChar char="»"/>
              <a:defRPr sz="1600"/>
            </a:lvl5pPr>
            <a:lvl6pPr marL="2742879" lvl="5" indent="-330162" algn="l">
              <a:spcBef>
                <a:spcPts val="320"/>
              </a:spcBef>
              <a:spcAft>
                <a:spcPts val="0"/>
              </a:spcAft>
              <a:buClr>
                <a:schemeClr val="dk1"/>
              </a:buClr>
              <a:buSzPts val="1600"/>
              <a:buChar char="•"/>
              <a:defRPr sz="1600"/>
            </a:lvl6pPr>
            <a:lvl7pPr marL="3200026" lvl="6" indent="-330162" algn="l">
              <a:spcBef>
                <a:spcPts val="320"/>
              </a:spcBef>
              <a:spcAft>
                <a:spcPts val="0"/>
              </a:spcAft>
              <a:buClr>
                <a:schemeClr val="dk1"/>
              </a:buClr>
              <a:buSzPts val="1600"/>
              <a:buChar char="•"/>
              <a:defRPr sz="1600"/>
            </a:lvl7pPr>
            <a:lvl8pPr marL="3657172" lvl="7" indent="-330162" algn="l">
              <a:spcBef>
                <a:spcPts val="320"/>
              </a:spcBef>
              <a:spcAft>
                <a:spcPts val="0"/>
              </a:spcAft>
              <a:buClr>
                <a:schemeClr val="dk1"/>
              </a:buClr>
              <a:buSzPts val="1600"/>
              <a:buChar char="•"/>
              <a:defRPr sz="1600"/>
            </a:lvl8pPr>
            <a:lvl9pPr marL="4114319" lvl="8" indent="-330162"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311256"/>
            <a:ext cx="8229600" cy="1295400"/>
          </a:xfrm>
          <a:prstGeom prst="rect">
            <a:avLst/>
          </a:prstGeom>
          <a:noFill/>
          <a:ln>
            <a:noFill/>
          </a:ln>
        </p:spPr>
        <p:txBody>
          <a:bodyPr spcFirstLastPara="1" wrap="square" lIns="91415" tIns="45695" rIns="91415" bIns="4569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4" y="309457"/>
            <a:ext cx="3008313" cy="1316990"/>
          </a:xfrm>
          <a:prstGeom prst="rect">
            <a:avLst/>
          </a:prstGeom>
          <a:noFill/>
          <a:ln>
            <a:noFill/>
          </a:ln>
        </p:spPr>
        <p:txBody>
          <a:bodyPr spcFirstLastPara="1" wrap="square" lIns="91415" tIns="45695" rIns="91415" bIns="45695"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309458"/>
            <a:ext cx="5111750" cy="6633528"/>
          </a:xfrm>
          <a:prstGeom prst="rect">
            <a:avLst/>
          </a:prstGeom>
          <a:noFill/>
          <a:ln>
            <a:noFill/>
          </a:ln>
        </p:spPr>
        <p:txBody>
          <a:bodyPr spcFirstLastPara="1" wrap="square" lIns="91415" tIns="45695" rIns="91415" bIns="45695" anchor="t" anchorCtr="0"/>
          <a:lstStyle>
            <a:lvl1pPr marL="457146" lvl="0" indent="-431750" algn="l">
              <a:spcBef>
                <a:spcPts val="640"/>
              </a:spcBef>
              <a:spcAft>
                <a:spcPts val="0"/>
              </a:spcAft>
              <a:buClr>
                <a:schemeClr val="dk1"/>
              </a:buClr>
              <a:buSzPts val="3200"/>
              <a:buChar char="•"/>
              <a:defRPr sz="3200"/>
            </a:lvl1pPr>
            <a:lvl2pPr marL="914293" lvl="1" indent="-406353" algn="l">
              <a:spcBef>
                <a:spcPts val="560"/>
              </a:spcBef>
              <a:spcAft>
                <a:spcPts val="0"/>
              </a:spcAft>
              <a:buClr>
                <a:schemeClr val="dk1"/>
              </a:buClr>
              <a:buSzPts val="2800"/>
              <a:buChar char="–"/>
              <a:defRPr sz="2800"/>
            </a:lvl2pPr>
            <a:lvl3pPr marL="1371440" lvl="2" indent="-380955" algn="l">
              <a:spcBef>
                <a:spcPts val="480"/>
              </a:spcBef>
              <a:spcAft>
                <a:spcPts val="0"/>
              </a:spcAft>
              <a:buClr>
                <a:schemeClr val="dk1"/>
              </a:buClr>
              <a:buSzPts val="2400"/>
              <a:buChar char="•"/>
              <a:defRPr sz="2400"/>
            </a:lvl3pPr>
            <a:lvl4pPr marL="1828586" lvl="3" indent="-355559" algn="l">
              <a:spcBef>
                <a:spcPts val="400"/>
              </a:spcBef>
              <a:spcAft>
                <a:spcPts val="0"/>
              </a:spcAft>
              <a:buClr>
                <a:schemeClr val="dk1"/>
              </a:buClr>
              <a:buSzPts val="2000"/>
              <a:buChar char="–"/>
              <a:defRPr sz="2000"/>
            </a:lvl4pPr>
            <a:lvl5pPr marL="2285733" lvl="4" indent="-355559" algn="l">
              <a:spcBef>
                <a:spcPts val="400"/>
              </a:spcBef>
              <a:spcAft>
                <a:spcPts val="0"/>
              </a:spcAft>
              <a:buClr>
                <a:schemeClr val="dk1"/>
              </a:buClr>
              <a:buSzPts val="2000"/>
              <a:buChar char="»"/>
              <a:defRPr sz="2000"/>
            </a:lvl5pPr>
            <a:lvl6pPr marL="2742879" lvl="5" indent="-355559" algn="l">
              <a:spcBef>
                <a:spcPts val="400"/>
              </a:spcBef>
              <a:spcAft>
                <a:spcPts val="0"/>
              </a:spcAft>
              <a:buClr>
                <a:schemeClr val="dk1"/>
              </a:buClr>
              <a:buSzPts val="2000"/>
              <a:buChar char="•"/>
              <a:defRPr sz="2000"/>
            </a:lvl6pPr>
            <a:lvl7pPr marL="3200026" lvl="6" indent="-355559" algn="l">
              <a:spcBef>
                <a:spcPts val="400"/>
              </a:spcBef>
              <a:spcAft>
                <a:spcPts val="0"/>
              </a:spcAft>
              <a:buClr>
                <a:schemeClr val="dk1"/>
              </a:buClr>
              <a:buSzPts val="2000"/>
              <a:buChar char="•"/>
              <a:defRPr sz="2000"/>
            </a:lvl7pPr>
            <a:lvl8pPr marL="3657172" lvl="7" indent="-355559" algn="l">
              <a:spcBef>
                <a:spcPts val="400"/>
              </a:spcBef>
              <a:spcAft>
                <a:spcPts val="0"/>
              </a:spcAft>
              <a:buClr>
                <a:schemeClr val="dk1"/>
              </a:buClr>
              <a:buSzPts val="2000"/>
              <a:buChar char="•"/>
              <a:defRPr sz="2000"/>
            </a:lvl8pPr>
            <a:lvl9pPr marL="4114319" lvl="8" indent="-355559"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4" y="1626448"/>
            <a:ext cx="3008313" cy="5316538"/>
          </a:xfrm>
          <a:prstGeom prst="rect">
            <a:avLst/>
          </a:prstGeom>
          <a:noFill/>
          <a:ln>
            <a:noFill/>
          </a:ln>
        </p:spPr>
        <p:txBody>
          <a:bodyPr spcFirstLastPara="1" wrap="square" lIns="91415" tIns="45695" rIns="91415" bIns="45695" anchor="t" anchorCtr="0"/>
          <a:lstStyle>
            <a:lvl1pPr marL="457146" lvl="0" indent="-228573" algn="l">
              <a:spcBef>
                <a:spcPts val="280"/>
              </a:spcBef>
              <a:spcAft>
                <a:spcPts val="0"/>
              </a:spcAft>
              <a:buClr>
                <a:schemeClr val="dk1"/>
              </a:buClr>
              <a:buSzPts val="1400"/>
              <a:buNone/>
              <a:defRPr sz="1400"/>
            </a:lvl1pPr>
            <a:lvl2pPr marL="914293" lvl="1" indent="-228573" algn="l">
              <a:spcBef>
                <a:spcPts val="240"/>
              </a:spcBef>
              <a:spcAft>
                <a:spcPts val="0"/>
              </a:spcAft>
              <a:buClr>
                <a:schemeClr val="dk1"/>
              </a:buClr>
              <a:buSzPts val="1200"/>
              <a:buNone/>
              <a:defRPr sz="1200"/>
            </a:lvl2pPr>
            <a:lvl3pPr marL="1371440" lvl="2" indent="-228573" algn="l">
              <a:spcBef>
                <a:spcPts val="200"/>
              </a:spcBef>
              <a:spcAft>
                <a:spcPts val="0"/>
              </a:spcAft>
              <a:buClr>
                <a:schemeClr val="dk1"/>
              </a:buClr>
              <a:buSzPts val="1000"/>
              <a:buNone/>
              <a:defRPr sz="1000"/>
            </a:lvl3pPr>
            <a:lvl4pPr marL="1828586" lvl="3" indent="-228573" algn="l">
              <a:spcBef>
                <a:spcPts val="180"/>
              </a:spcBef>
              <a:spcAft>
                <a:spcPts val="0"/>
              </a:spcAft>
              <a:buClr>
                <a:schemeClr val="dk1"/>
              </a:buClr>
              <a:buSzPts val="900"/>
              <a:buNone/>
              <a:defRPr sz="900"/>
            </a:lvl4pPr>
            <a:lvl5pPr marL="2285733" lvl="4" indent="-228573" algn="l">
              <a:spcBef>
                <a:spcPts val="180"/>
              </a:spcBef>
              <a:spcAft>
                <a:spcPts val="0"/>
              </a:spcAft>
              <a:buClr>
                <a:schemeClr val="dk1"/>
              </a:buClr>
              <a:buSzPts val="900"/>
              <a:buNone/>
              <a:defRPr sz="900"/>
            </a:lvl5pPr>
            <a:lvl6pPr marL="2742879" lvl="5" indent="-228573" algn="l">
              <a:spcBef>
                <a:spcPts val="180"/>
              </a:spcBef>
              <a:spcAft>
                <a:spcPts val="0"/>
              </a:spcAft>
              <a:buClr>
                <a:schemeClr val="dk1"/>
              </a:buClr>
              <a:buSzPts val="900"/>
              <a:buNone/>
              <a:defRPr sz="900"/>
            </a:lvl6pPr>
            <a:lvl7pPr marL="3200026" lvl="6" indent="-228573" algn="l">
              <a:spcBef>
                <a:spcPts val="180"/>
              </a:spcBef>
              <a:spcAft>
                <a:spcPts val="0"/>
              </a:spcAft>
              <a:buClr>
                <a:schemeClr val="dk1"/>
              </a:buClr>
              <a:buSzPts val="900"/>
              <a:buNone/>
              <a:defRPr sz="900"/>
            </a:lvl7pPr>
            <a:lvl8pPr marL="3657172" lvl="7" indent="-228573" algn="l">
              <a:spcBef>
                <a:spcPts val="180"/>
              </a:spcBef>
              <a:spcAft>
                <a:spcPts val="0"/>
              </a:spcAft>
              <a:buClr>
                <a:schemeClr val="dk1"/>
              </a:buClr>
              <a:buSzPts val="900"/>
              <a:buNone/>
              <a:defRPr sz="900"/>
            </a:lvl8pPr>
            <a:lvl9pPr marL="4114319" lvl="8" indent="-228573"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5440681"/>
            <a:ext cx="5486400" cy="642303"/>
          </a:xfrm>
          <a:prstGeom prst="rect">
            <a:avLst/>
          </a:prstGeom>
          <a:noFill/>
          <a:ln>
            <a:noFill/>
          </a:ln>
        </p:spPr>
        <p:txBody>
          <a:bodyPr spcFirstLastPara="1" wrap="square" lIns="91415" tIns="45695" rIns="91415" bIns="45695"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94478"/>
            <a:ext cx="5486400" cy="4663440"/>
          </a:xfrm>
          <a:prstGeom prst="rect">
            <a:avLst/>
          </a:prstGeom>
          <a:noFill/>
          <a:ln>
            <a:noFill/>
          </a:ln>
        </p:spPr>
        <p:txBody>
          <a:bodyPr spcFirstLastPara="1" wrap="square" lIns="91415" tIns="45695" rIns="91415" bIns="4569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6082984"/>
            <a:ext cx="5486400" cy="912177"/>
          </a:xfrm>
          <a:prstGeom prst="rect">
            <a:avLst/>
          </a:prstGeom>
          <a:noFill/>
          <a:ln>
            <a:noFill/>
          </a:ln>
        </p:spPr>
        <p:txBody>
          <a:bodyPr spcFirstLastPara="1" wrap="square" lIns="91415" tIns="45695" rIns="91415" bIns="45695" anchor="t" anchorCtr="0"/>
          <a:lstStyle>
            <a:lvl1pPr marL="457146" lvl="0" indent="-228573" algn="l">
              <a:spcBef>
                <a:spcPts val="280"/>
              </a:spcBef>
              <a:spcAft>
                <a:spcPts val="0"/>
              </a:spcAft>
              <a:buClr>
                <a:schemeClr val="dk1"/>
              </a:buClr>
              <a:buSzPts val="1400"/>
              <a:buNone/>
              <a:defRPr sz="1400"/>
            </a:lvl1pPr>
            <a:lvl2pPr marL="914293" lvl="1" indent="-228573" algn="l">
              <a:spcBef>
                <a:spcPts val="240"/>
              </a:spcBef>
              <a:spcAft>
                <a:spcPts val="0"/>
              </a:spcAft>
              <a:buClr>
                <a:schemeClr val="dk1"/>
              </a:buClr>
              <a:buSzPts val="1200"/>
              <a:buNone/>
              <a:defRPr sz="1200"/>
            </a:lvl2pPr>
            <a:lvl3pPr marL="1371440" lvl="2" indent="-228573" algn="l">
              <a:spcBef>
                <a:spcPts val="200"/>
              </a:spcBef>
              <a:spcAft>
                <a:spcPts val="0"/>
              </a:spcAft>
              <a:buClr>
                <a:schemeClr val="dk1"/>
              </a:buClr>
              <a:buSzPts val="1000"/>
              <a:buNone/>
              <a:defRPr sz="1000"/>
            </a:lvl3pPr>
            <a:lvl4pPr marL="1828586" lvl="3" indent="-228573" algn="l">
              <a:spcBef>
                <a:spcPts val="180"/>
              </a:spcBef>
              <a:spcAft>
                <a:spcPts val="0"/>
              </a:spcAft>
              <a:buClr>
                <a:schemeClr val="dk1"/>
              </a:buClr>
              <a:buSzPts val="900"/>
              <a:buNone/>
              <a:defRPr sz="900"/>
            </a:lvl4pPr>
            <a:lvl5pPr marL="2285733" lvl="4" indent="-228573" algn="l">
              <a:spcBef>
                <a:spcPts val="180"/>
              </a:spcBef>
              <a:spcAft>
                <a:spcPts val="0"/>
              </a:spcAft>
              <a:buClr>
                <a:schemeClr val="dk1"/>
              </a:buClr>
              <a:buSzPts val="900"/>
              <a:buNone/>
              <a:defRPr sz="900"/>
            </a:lvl5pPr>
            <a:lvl6pPr marL="2742879" lvl="5" indent="-228573" algn="l">
              <a:spcBef>
                <a:spcPts val="180"/>
              </a:spcBef>
              <a:spcAft>
                <a:spcPts val="0"/>
              </a:spcAft>
              <a:buClr>
                <a:schemeClr val="dk1"/>
              </a:buClr>
              <a:buSzPts val="900"/>
              <a:buNone/>
              <a:defRPr sz="900"/>
            </a:lvl6pPr>
            <a:lvl7pPr marL="3200026" lvl="6" indent="-228573" algn="l">
              <a:spcBef>
                <a:spcPts val="180"/>
              </a:spcBef>
              <a:spcAft>
                <a:spcPts val="0"/>
              </a:spcAft>
              <a:buClr>
                <a:schemeClr val="dk1"/>
              </a:buClr>
              <a:buSzPts val="900"/>
              <a:buNone/>
              <a:defRPr sz="900"/>
            </a:lvl7pPr>
            <a:lvl8pPr marL="3657172" lvl="7" indent="-228573" algn="l">
              <a:spcBef>
                <a:spcPts val="180"/>
              </a:spcBef>
              <a:spcAft>
                <a:spcPts val="0"/>
              </a:spcAft>
              <a:buClr>
                <a:schemeClr val="dk1"/>
              </a:buClr>
              <a:buSzPts val="900"/>
              <a:buNone/>
              <a:defRPr sz="900"/>
            </a:lvl8pPr>
            <a:lvl9pPr marL="4114319" lvl="8" indent="-228573"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311256"/>
            <a:ext cx="8229600" cy="1295400"/>
          </a:xfrm>
          <a:prstGeom prst="rect">
            <a:avLst/>
          </a:prstGeom>
          <a:noFill/>
          <a:ln>
            <a:noFill/>
          </a:ln>
        </p:spPr>
        <p:txBody>
          <a:bodyPr spcFirstLastPara="1" wrap="square" lIns="91415" tIns="45695" rIns="91415" bIns="4569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813563"/>
            <a:ext cx="8229600" cy="5129425"/>
          </a:xfrm>
          <a:prstGeom prst="rect">
            <a:avLst/>
          </a:prstGeom>
          <a:noFill/>
          <a:ln>
            <a:noFill/>
          </a:ln>
        </p:spPr>
        <p:txBody>
          <a:bodyPr spcFirstLastPara="1" wrap="square" lIns="91415" tIns="45695" rIns="91415" bIns="4569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7203865"/>
            <a:ext cx="2133600" cy="413808"/>
          </a:xfrm>
          <a:prstGeom prst="rect">
            <a:avLst/>
          </a:prstGeom>
          <a:noFill/>
          <a:ln>
            <a:noFill/>
          </a:ln>
        </p:spPr>
        <p:txBody>
          <a:bodyPr spcFirstLastPara="1" wrap="square" lIns="91415" tIns="45695" rIns="91415" bIns="4569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7203865"/>
            <a:ext cx="2895600" cy="413808"/>
          </a:xfrm>
          <a:prstGeom prst="rect">
            <a:avLst/>
          </a:prstGeom>
          <a:noFill/>
          <a:ln>
            <a:noFill/>
          </a:ln>
        </p:spPr>
        <p:txBody>
          <a:bodyPr spcFirstLastPara="1" wrap="square" lIns="91415" tIns="45695" rIns="91415" bIns="4569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7203865"/>
            <a:ext cx="2133600" cy="413808"/>
          </a:xfrm>
          <a:prstGeom prst="rect">
            <a:avLst/>
          </a:prstGeom>
          <a:noFill/>
          <a:ln>
            <a:noFill/>
          </a:ln>
        </p:spPr>
        <p:txBody>
          <a:bodyPr spcFirstLastPara="1" wrap="square" lIns="91415" tIns="45695" rIns="91415" bIns="4569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eekingalpha.com/article/4194835-css-industries-css-ceo-chris-munyan-q1-2019-results-earnings-call-transcript?part=singl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echcrunch.com/2018/07/13/amazons-share-of-the-us-e-commerce-market-is-now-49-or-5-of-all-retail-spen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omments" Target="../comments/comment9.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omments" Target="../comments/comment12.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2050" name="Picture 2" descr="Wool, Ball, Knitting, Craft, Hob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114646"/>
            <a:ext cx="48577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ite Ya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640538"/>
            <a:ext cx="9143998" cy="7143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17" y="0"/>
            <a:ext cx="9143998" cy="1643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dirty="0"/>
          </a:p>
          <a:p>
            <a:r>
              <a:rPr lang="en-US" sz="4400" b="1" dirty="0">
                <a:solidFill>
                  <a:schemeClr val="bg1"/>
                </a:solidFill>
              </a:rPr>
              <a:t>Recrafting CSS Industries &amp;</a:t>
            </a:r>
          </a:p>
          <a:p>
            <a:r>
              <a:rPr lang="en-US" sz="4400" b="1" dirty="0">
                <a:solidFill>
                  <a:schemeClr val="bg2"/>
                </a:solidFill>
              </a:rPr>
              <a:t>Unbundling Shareholder Value</a:t>
            </a:r>
          </a:p>
          <a:p>
            <a:pPr marL="0" indent="0"/>
            <a:endParaRPr lang="en-US" sz="4400" b="1" dirty="0">
              <a:solidFill>
                <a:schemeClr val="bg2"/>
              </a:solidFill>
            </a:endParaRPr>
          </a:p>
        </p:txBody>
      </p:sp>
      <p:sp>
        <p:nvSpPr>
          <p:cNvPr id="84" name="Google Shape;84;p13"/>
          <p:cNvSpPr txBox="1">
            <a:spLocks noGrp="1"/>
          </p:cNvSpPr>
          <p:nvPr>
            <p:ph type="subTitle" idx="1"/>
          </p:nvPr>
        </p:nvSpPr>
        <p:spPr>
          <a:xfrm>
            <a:off x="12657" y="5955607"/>
            <a:ext cx="9143998" cy="1986280"/>
          </a:xfrm>
          <a:prstGeom prst="rect">
            <a:avLst/>
          </a:prstGeom>
          <a:noFill/>
          <a:ln>
            <a:noFill/>
          </a:ln>
        </p:spPr>
        <p:txBody>
          <a:bodyPr spcFirstLastPara="1" wrap="square" lIns="91415" tIns="45695" rIns="91415" bIns="45695" anchor="t" anchorCtr="0">
            <a:noAutofit/>
          </a:bodyPr>
          <a:lstStyle/>
          <a:p>
            <a:pPr marL="0" indent="0" algn="r">
              <a:spcBef>
                <a:spcPts val="0"/>
              </a:spcBef>
            </a:pPr>
            <a:endParaRPr lang="en-US" sz="2800" b="1" dirty="0"/>
          </a:p>
          <a:p>
            <a:pPr marL="0" indent="0" algn="r">
              <a:spcBef>
                <a:spcPts val="0"/>
              </a:spcBef>
            </a:pPr>
            <a:endParaRPr lang="en-US" sz="2800" b="1" dirty="0"/>
          </a:p>
          <a:p>
            <a:pPr marL="0" indent="0" algn="r">
              <a:spcBef>
                <a:spcPts val="0"/>
              </a:spcBef>
            </a:pPr>
            <a:r>
              <a:rPr lang="en-US" sz="2800" dirty="0" err="1"/>
              <a:t>Varana</a:t>
            </a:r>
            <a:r>
              <a:rPr lang="en-US" sz="2800" dirty="0"/>
              <a:t> Capital, LLC</a:t>
            </a:r>
            <a:endParaRPr sz="2800" b="1" dirty="0"/>
          </a:p>
          <a:p>
            <a:pPr marL="0" indent="0" algn="r"/>
            <a:r>
              <a:rPr lang="en-US" sz="2400" b="1" dirty="0"/>
              <a:t>March 2019</a:t>
            </a:r>
            <a:endParaRPr sz="2400" b="1" dirty="0"/>
          </a:p>
        </p:txBody>
      </p:sp>
    </p:spTree>
    <p:extLst>
      <p:ext uri="{BB962C8B-B14F-4D97-AF65-F5344CB8AC3E}">
        <p14:creationId xmlns:p14="http://schemas.microsoft.com/office/powerpoint/2010/main" val="399741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168115" y="102759"/>
            <a:ext cx="6282950" cy="601269"/>
          </a:xfrm>
          <a:prstGeom prst="rect">
            <a:avLst/>
          </a:prstGeom>
          <a:noFill/>
          <a:ln>
            <a:noFill/>
          </a:ln>
        </p:spPr>
        <p:txBody>
          <a:bodyPr spcFirstLastPara="1" wrap="square" lIns="91415" tIns="45695" rIns="91415" bIns="45695" anchor="ctr" anchorCtr="0">
            <a:noAutofit/>
          </a:bodyPr>
          <a:lstStyle/>
          <a:p>
            <a:pPr algn="l">
              <a:buSzPts val="3800"/>
            </a:pPr>
            <a:r>
              <a:rPr lang="en-US" sz="2800" b="1" dirty="0"/>
              <a:t>Poor Capital Allocation</a:t>
            </a:r>
            <a:endParaRPr sz="2800" b="1" dirty="0"/>
          </a:p>
        </p:txBody>
      </p:sp>
      <p:sp>
        <p:nvSpPr>
          <p:cNvPr id="132" name="Google Shape;132;p17"/>
          <p:cNvSpPr txBox="1">
            <a:spLocks noGrp="1"/>
          </p:cNvSpPr>
          <p:nvPr>
            <p:ph type="body" idx="1"/>
          </p:nvPr>
        </p:nvSpPr>
        <p:spPr>
          <a:xfrm>
            <a:off x="0" y="2877093"/>
            <a:ext cx="2351314" cy="2225042"/>
          </a:xfrm>
          <a:prstGeom prst="rect">
            <a:avLst/>
          </a:prstGeom>
          <a:noFill/>
          <a:ln>
            <a:noFill/>
          </a:ln>
        </p:spPr>
        <p:txBody>
          <a:bodyPr spcFirstLastPara="1" wrap="square" lIns="91415" tIns="45695" rIns="91415" bIns="45695" anchor="t" anchorCtr="0">
            <a:noAutofit/>
          </a:bodyPr>
          <a:lstStyle/>
          <a:p>
            <a:pPr marL="0" indent="0">
              <a:spcBef>
                <a:spcPts val="0"/>
              </a:spcBef>
              <a:buSzPts val="2300"/>
              <a:buNone/>
            </a:pPr>
            <a:r>
              <a:rPr lang="en-US" sz="2100" b="1" dirty="0"/>
              <a:t>In the last few years, ROE and ROIC has declined rapidly.</a:t>
            </a:r>
            <a:endParaRPr sz="2100" b="1" dirty="0"/>
          </a:p>
        </p:txBody>
      </p:sp>
      <p:graphicFrame>
        <p:nvGraphicFramePr>
          <p:cNvPr id="13" name="Chart 12"/>
          <p:cNvGraphicFramePr/>
          <p:nvPr>
            <p:extLst>
              <p:ext uri="{D42A27DB-BD31-4B8C-83A1-F6EECF244321}">
                <p14:modId xmlns:p14="http://schemas.microsoft.com/office/powerpoint/2010/main" val="2843880474"/>
              </p:ext>
            </p:extLst>
          </p:nvPr>
        </p:nvGraphicFramePr>
        <p:xfrm>
          <a:off x="2514600" y="990600"/>
          <a:ext cx="6466114" cy="32221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290982355"/>
              </p:ext>
            </p:extLst>
          </p:nvPr>
        </p:nvGraphicFramePr>
        <p:xfrm>
          <a:off x="2503713" y="4452257"/>
          <a:ext cx="6531429" cy="3167743"/>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11"/>
          <p:cNvSpPr>
            <a:spLocks noGrp="1"/>
          </p:cNvSpPr>
          <p:nvPr>
            <p:ph type="sldNum" idx="12"/>
          </p:nvPr>
        </p:nvSpPr>
        <p:spPr/>
        <p:txBody>
          <a:bodyPr/>
          <a:lstStyle/>
          <a:p>
            <a:fld id="{00000000-1234-1234-1234-123412341234}" type="slidenum">
              <a:rPr lang="en-US" smtClean="0"/>
              <a:pPr/>
              <a:t>10</a:t>
            </a:fld>
            <a:endParaRPr lang="en-US"/>
          </a:p>
        </p:txBody>
      </p:sp>
      <p:cxnSp>
        <p:nvCxnSpPr>
          <p:cNvPr id="9" name="Straight Connector 8"/>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9963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1342386" y="163285"/>
            <a:ext cx="6449144" cy="489857"/>
          </a:xfrm>
          <a:prstGeom prst="rect">
            <a:avLst/>
          </a:prstGeom>
          <a:noFill/>
          <a:ln>
            <a:noFill/>
          </a:ln>
        </p:spPr>
        <p:txBody>
          <a:bodyPr spcFirstLastPara="1" wrap="square" lIns="91415" tIns="45695" rIns="91415" bIns="45695" anchor="ctr" anchorCtr="0">
            <a:noAutofit/>
          </a:bodyPr>
          <a:lstStyle/>
          <a:p>
            <a:pPr>
              <a:buSzPts val="3800"/>
            </a:pPr>
            <a:r>
              <a:rPr lang="en-US" sz="2800" b="1" dirty="0"/>
              <a:t>Bloated Cost Structure</a:t>
            </a:r>
            <a:endParaRPr sz="2800" b="1" dirty="0"/>
          </a:p>
        </p:txBody>
      </p:sp>
      <p:sp>
        <p:nvSpPr>
          <p:cNvPr id="160" name="Google Shape;160;p19"/>
          <p:cNvSpPr txBox="1"/>
          <p:nvPr/>
        </p:nvSpPr>
        <p:spPr>
          <a:xfrm>
            <a:off x="101623" y="1247398"/>
            <a:ext cx="8568952" cy="1360373"/>
          </a:xfrm>
          <a:prstGeom prst="rect">
            <a:avLst/>
          </a:prstGeom>
          <a:noFill/>
          <a:ln>
            <a:noFill/>
          </a:ln>
        </p:spPr>
        <p:txBody>
          <a:bodyPr spcFirstLastPara="1" wrap="square" lIns="91415" tIns="45695" rIns="91415" bIns="45695" anchor="t" anchorCtr="0">
            <a:noAutofit/>
          </a:bodyPr>
          <a:lstStyle/>
          <a:p>
            <a:pPr marL="285717" indent="-285717">
              <a:buClr>
                <a:schemeClr val="dk1"/>
              </a:buClr>
              <a:buSzPts val="1800"/>
              <a:buFont typeface="Arial"/>
              <a:buChar char="•"/>
            </a:pPr>
            <a:r>
              <a:rPr lang="en-US" sz="1800" dirty="0">
                <a:solidFill>
                  <a:schemeClr val="dk1"/>
                </a:solidFill>
                <a:latin typeface="Calibri"/>
                <a:ea typeface="Calibri"/>
                <a:cs typeface="Calibri"/>
                <a:sym typeface="Calibri"/>
              </a:rPr>
              <a:t>In </a:t>
            </a:r>
            <a:r>
              <a:rPr lang="en-US" sz="1800" dirty="0">
                <a:solidFill>
                  <a:schemeClr val="tx1"/>
                </a:solidFill>
                <a:latin typeface="Calibri"/>
                <a:ea typeface="Calibri"/>
                <a:cs typeface="Calibri"/>
                <a:sym typeface="Calibri"/>
              </a:rPr>
              <a:t>the last 3.9 years, </a:t>
            </a:r>
            <a:r>
              <a:rPr lang="en-US" sz="1800" dirty="0">
                <a:solidFill>
                  <a:schemeClr val="dk1"/>
                </a:solidFill>
                <a:latin typeface="Calibri"/>
                <a:ea typeface="Calibri"/>
                <a:cs typeface="Calibri"/>
                <a:sym typeface="Calibri"/>
              </a:rPr>
              <a:t>SG&amp;A cost increased by a whopping 57% or $43 million. </a:t>
            </a:r>
            <a:endParaRPr dirty="0"/>
          </a:p>
          <a:p>
            <a:pPr marL="285717" indent="-285717">
              <a:buClr>
                <a:schemeClr val="dk1"/>
              </a:buClr>
              <a:buSzPts val="1800"/>
              <a:buFont typeface="Arial"/>
              <a:buChar char="•"/>
            </a:pPr>
            <a:r>
              <a:rPr lang="en-US" sz="1800" dirty="0">
                <a:solidFill>
                  <a:schemeClr val="dk1"/>
                </a:solidFill>
                <a:latin typeface="Calibri"/>
                <a:ea typeface="Calibri"/>
                <a:cs typeface="Calibri"/>
                <a:sym typeface="Calibri"/>
              </a:rPr>
              <a:t>During the same period, SG&amp;A growth outpaced revenue growth by more than 100%.</a:t>
            </a:r>
            <a:endParaRPr dirty="0"/>
          </a:p>
          <a:p>
            <a:pPr marL="285717" indent="-285717">
              <a:buClr>
                <a:schemeClr val="dk1"/>
              </a:buClr>
              <a:buSzPts val="1800"/>
              <a:buFont typeface="Arial"/>
              <a:buChar char="•"/>
            </a:pPr>
            <a:r>
              <a:rPr lang="en-US" sz="1800" dirty="0">
                <a:solidFill>
                  <a:schemeClr val="dk1"/>
                </a:solidFill>
                <a:latin typeface="Calibri"/>
                <a:ea typeface="Calibri"/>
                <a:cs typeface="Calibri"/>
                <a:sym typeface="Calibri"/>
              </a:rPr>
              <a:t>Given the fact that CSS’s gross margin is under pressure, the rising SG&amp;A is affecting the company’s bottom line.</a:t>
            </a:r>
            <a:endParaRPr sz="1800" dirty="0">
              <a:solidFill>
                <a:schemeClr val="dk1"/>
              </a:solidFill>
              <a:latin typeface="Calibri"/>
              <a:ea typeface="Calibri"/>
              <a:cs typeface="Calibri"/>
              <a:sym typeface="Calibri"/>
            </a:endParaRPr>
          </a:p>
        </p:txBody>
      </p:sp>
      <p:graphicFrame>
        <p:nvGraphicFramePr>
          <p:cNvPr id="11" name="Table 10"/>
          <p:cNvGraphicFramePr>
            <a:graphicFrameLocks noGrp="1"/>
          </p:cNvGraphicFramePr>
          <p:nvPr>
            <p:extLst>
              <p:ext uri="{D42A27DB-BD31-4B8C-83A1-F6EECF244321}">
                <p14:modId xmlns:p14="http://schemas.microsoft.com/office/powerpoint/2010/main" val="4235206316"/>
              </p:ext>
            </p:extLst>
          </p:nvPr>
        </p:nvGraphicFramePr>
        <p:xfrm>
          <a:off x="87083" y="3730752"/>
          <a:ext cx="8980716" cy="2149635"/>
        </p:xfrm>
        <a:graphic>
          <a:graphicData uri="http://schemas.openxmlformats.org/drawingml/2006/table">
            <a:tbl>
              <a:tblPr/>
              <a:tblGrid>
                <a:gridCol w="1748550">
                  <a:extLst>
                    <a:ext uri="{9D8B030D-6E8A-4147-A177-3AD203B41FA5}">
                      <a16:colId xmlns:a16="http://schemas.microsoft.com/office/drawing/2014/main" val="20000"/>
                    </a:ext>
                  </a:extLst>
                </a:gridCol>
                <a:gridCol w="1033556">
                  <a:extLst>
                    <a:ext uri="{9D8B030D-6E8A-4147-A177-3AD203B41FA5}">
                      <a16:colId xmlns:a16="http://schemas.microsoft.com/office/drawing/2014/main" val="20001"/>
                    </a:ext>
                  </a:extLst>
                </a:gridCol>
                <a:gridCol w="973011">
                  <a:extLst>
                    <a:ext uri="{9D8B030D-6E8A-4147-A177-3AD203B41FA5}">
                      <a16:colId xmlns:a16="http://schemas.microsoft.com/office/drawing/2014/main" val="20002"/>
                    </a:ext>
                  </a:extLst>
                </a:gridCol>
                <a:gridCol w="953551">
                  <a:extLst>
                    <a:ext uri="{9D8B030D-6E8A-4147-A177-3AD203B41FA5}">
                      <a16:colId xmlns:a16="http://schemas.microsoft.com/office/drawing/2014/main" val="20003"/>
                    </a:ext>
                  </a:extLst>
                </a:gridCol>
                <a:gridCol w="934091">
                  <a:extLst>
                    <a:ext uri="{9D8B030D-6E8A-4147-A177-3AD203B41FA5}">
                      <a16:colId xmlns:a16="http://schemas.microsoft.com/office/drawing/2014/main" val="20004"/>
                    </a:ext>
                  </a:extLst>
                </a:gridCol>
                <a:gridCol w="1153774">
                  <a:extLst>
                    <a:ext uri="{9D8B030D-6E8A-4147-A177-3AD203B41FA5}">
                      <a16:colId xmlns:a16="http://schemas.microsoft.com/office/drawing/2014/main" val="20005"/>
                    </a:ext>
                  </a:extLst>
                </a:gridCol>
                <a:gridCol w="169520">
                  <a:extLst>
                    <a:ext uri="{9D8B030D-6E8A-4147-A177-3AD203B41FA5}">
                      <a16:colId xmlns:a16="http://schemas.microsoft.com/office/drawing/2014/main" val="20006"/>
                    </a:ext>
                  </a:extLst>
                </a:gridCol>
                <a:gridCol w="1031392">
                  <a:extLst>
                    <a:ext uri="{9D8B030D-6E8A-4147-A177-3AD203B41FA5}">
                      <a16:colId xmlns:a16="http://schemas.microsoft.com/office/drawing/2014/main" val="20007"/>
                    </a:ext>
                  </a:extLst>
                </a:gridCol>
                <a:gridCol w="983271">
                  <a:extLst>
                    <a:ext uri="{9D8B030D-6E8A-4147-A177-3AD203B41FA5}">
                      <a16:colId xmlns:a16="http://schemas.microsoft.com/office/drawing/2014/main" val="20008"/>
                    </a:ext>
                  </a:extLst>
                </a:gridCol>
              </a:tblGrid>
              <a:tr h="710619">
                <a:tc>
                  <a:txBody>
                    <a:bodyPr/>
                    <a:lstStyle/>
                    <a:p>
                      <a:endParaRPr lang="en-US" sz="1800" dirty="0">
                        <a:latin typeface="Candara" panose="020E0502030303020204" pitchFamily="34"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600" b="1" dirty="0">
                          <a:solidFill>
                            <a:srgbClr val="FFFFFF"/>
                          </a:solidFill>
                          <a:latin typeface="Calibri" pitchFamily="34" charset="0"/>
                          <a:ea typeface="Times New Roman"/>
                          <a:cs typeface="Times New Roman"/>
                        </a:rPr>
                        <a:t>FY 2015</a:t>
                      </a:r>
                      <a:endParaRPr lang="en-US" sz="16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600" b="1" dirty="0">
                          <a:solidFill>
                            <a:srgbClr val="FFFFFF"/>
                          </a:solidFill>
                          <a:latin typeface="Calibri" pitchFamily="34" charset="0"/>
                          <a:ea typeface="Times New Roman"/>
                          <a:cs typeface="Times New Roman"/>
                        </a:rPr>
                        <a:t>FY 2016</a:t>
                      </a:r>
                      <a:endParaRPr lang="en-US" sz="16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600" b="1" dirty="0">
                          <a:solidFill>
                            <a:srgbClr val="FFFFFF"/>
                          </a:solidFill>
                          <a:latin typeface="Calibri" pitchFamily="34" charset="0"/>
                          <a:ea typeface="Times New Roman"/>
                          <a:cs typeface="Times New Roman"/>
                        </a:rPr>
                        <a:t>FY 2017</a:t>
                      </a:r>
                      <a:endParaRPr lang="en-US" sz="16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600" b="1" dirty="0">
                          <a:solidFill>
                            <a:srgbClr val="FFFFFF"/>
                          </a:solidFill>
                          <a:latin typeface="Calibri" pitchFamily="34" charset="0"/>
                          <a:ea typeface="Times New Roman"/>
                          <a:cs typeface="Times New Roman"/>
                        </a:rPr>
                        <a:t>FY 2018</a:t>
                      </a:r>
                      <a:endParaRPr lang="en-US" sz="16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600" b="1" dirty="0">
                          <a:solidFill>
                            <a:srgbClr val="FFFFFF"/>
                          </a:solidFill>
                          <a:latin typeface="Calibri" pitchFamily="34" charset="0"/>
                          <a:ea typeface="Times New Roman"/>
                          <a:cs typeface="Times New Roman"/>
                        </a:rPr>
                        <a:t>LTM Dec ‘18</a:t>
                      </a:r>
                      <a:endParaRPr lang="en-US" sz="11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endParaRPr lang="en-US" sz="16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600" b="1" dirty="0">
                          <a:solidFill>
                            <a:srgbClr val="FFFFFF"/>
                          </a:solidFill>
                          <a:latin typeface="Calibri" pitchFamily="34" charset="0"/>
                          <a:ea typeface="Times New Roman"/>
                          <a:cs typeface="Times New Roman"/>
                        </a:rPr>
                        <a:t>9M Dec 2017</a:t>
                      </a:r>
                      <a:endParaRPr lang="en-US" sz="16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600" b="1" dirty="0">
                          <a:solidFill>
                            <a:srgbClr val="FFFFFF"/>
                          </a:solidFill>
                          <a:latin typeface="Calibri" pitchFamily="34" charset="0"/>
                          <a:ea typeface="Times New Roman"/>
                          <a:cs typeface="Times New Roman"/>
                        </a:rPr>
                        <a:t>9M Dec 2018</a:t>
                      </a:r>
                      <a:endParaRPr lang="en-US" sz="1600" dirty="0">
                        <a:latin typeface="Calibri" pitchFamily="34" charset="0"/>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55665">
                <a:tc>
                  <a:txBody>
                    <a:bodyPr/>
                    <a:lstStyle/>
                    <a:p>
                      <a:pPr marL="0" marR="0">
                        <a:lnSpc>
                          <a:spcPct val="115000"/>
                        </a:lnSpc>
                        <a:spcBef>
                          <a:spcPts val="0"/>
                        </a:spcBef>
                        <a:spcAft>
                          <a:spcPts val="0"/>
                        </a:spcAft>
                      </a:pPr>
                      <a:r>
                        <a:rPr lang="en-US" sz="1800" b="1">
                          <a:solidFill>
                            <a:srgbClr val="000000"/>
                          </a:solidFill>
                          <a:latin typeface="Calibri" pitchFamily="34" charset="0"/>
                          <a:ea typeface="Times New Roman"/>
                          <a:cs typeface="Times New Roman"/>
                        </a:rPr>
                        <a:t>Net sales</a:t>
                      </a:r>
                      <a:endParaRPr lang="en-US" sz="1800">
                        <a:latin typeface="Calibri" pitchFamily="34" charset="0"/>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pitchFamily="34" charset="0"/>
                          <a:ea typeface="Times New Roman"/>
                          <a:cs typeface="Times New Roman"/>
                        </a:rPr>
                        <a:t>313.0 </a:t>
                      </a:r>
                      <a:endParaRPr lang="en-US" sz="180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pitchFamily="34" charset="0"/>
                          <a:ea typeface="Times New Roman"/>
                          <a:cs typeface="Times New Roman"/>
                        </a:rPr>
                        <a:t>317.0 </a:t>
                      </a:r>
                      <a:endParaRPr lang="en-US" sz="180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pitchFamily="34" charset="0"/>
                          <a:ea typeface="Times New Roman"/>
                          <a:cs typeface="Times New Roman"/>
                        </a:rPr>
                        <a:t>322.4 </a:t>
                      </a:r>
                      <a:endParaRPr lang="en-US" sz="180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pitchFamily="34" charset="0"/>
                          <a:ea typeface="Times New Roman"/>
                          <a:cs typeface="Times New Roman"/>
                        </a:rPr>
                        <a:t>361.9 </a:t>
                      </a:r>
                      <a:endParaRPr lang="en-US" sz="180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pitchFamily="34" charset="0"/>
                          <a:ea typeface="Times New Roman"/>
                          <a:cs typeface="Times New Roman"/>
                        </a:rPr>
                        <a:t>391.8 </a:t>
                      </a:r>
                      <a:endParaRPr lang="en-US" sz="18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pitchFamily="34" charset="0"/>
                          <a:ea typeface="Times New Roman"/>
                          <a:cs typeface="Times New Roman"/>
                        </a:rPr>
                        <a:t>280.4 </a:t>
                      </a:r>
                      <a:endParaRPr lang="en-US" sz="18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pitchFamily="34" charset="0"/>
                          <a:ea typeface="Times New Roman"/>
                          <a:cs typeface="Times New Roman"/>
                        </a:rPr>
                        <a:t>310.3 </a:t>
                      </a:r>
                      <a:endParaRPr lang="en-US" sz="1800">
                        <a:latin typeface="Calibri" pitchFamily="34" charset="0"/>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372021">
                <a:tc>
                  <a:txBody>
                    <a:bodyPr/>
                    <a:lstStyle/>
                    <a:p>
                      <a:pPr marL="0" marR="0">
                        <a:lnSpc>
                          <a:spcPct val="115000"/>
                        </a:lnSpc>
                        <a:spcBef>
                          <a:spcPts val="0"/>
                        </a:spcBef>
                        <a:spcAft>
                          <a:spcPts val="0"/>
                        </a:spcAft>
                      </a:pPr>
                      <a:r>
                        <a:rPr lang="en-US" sz="1800" b="1">
                          <a:solidFill>
                            <a:srgbClr val="000000"/>
                          </a:solidFill>
                          <a:latin typeface="Calibri" pitchFamily="34" charset="0"/>
                          <a:ea typeface="Times New Roman"/>
                          <a:cs typeface="Times New Roman"/>
                        </a:rPr>
                        <a:t>SG&amp;A </a:t>
                      </a:r>
                      <a:endParaRPr lang="en-US" sz="1800">
                        <a:latin typeface="Calibri" pitchFamily="34" charset="0"/>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pitchFamily="34" charset="0"/>
                          <a:ea typeface="Times New Roman"/>
                          <a:cs typeface="Times New Roman"/>
                        </a:rPr>
                        <a:t>75.1 </a:t>
                      </a:r>
                      <a:endParaRPr lang="en-US" sz="180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pitchFamily="34" charset="0"/>
                          <a:ea typeface="Times New Roman"/>
                          <a:cs typeface="Times New Roman"/>
                        </a:rPr>
                        <a:t>76.0 </a:t>
                      </a:r>
                      <a:endParaRPr lang="en-US" sz="180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pitchFamily="34" charset="0"/>
                          <a:ea typeface="Times New Roman"/>
                          <a:cs typeface="Times New Roman"/>
                        </a:rPr>
                        <a:t>83.4 </a:t>
                      </a:r>
                      <a:endParaRPr lang="en-US" sz="180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pitchFamily="34" charset="0"/>
                          <a:ea typeface="Times New Roman"/>
                          <a:cs typeface="Times New Roman"/>
                        </a:rPr>
                        <a:t>105.2 </a:t>
                      </a:r>
                      <a:endParaRPr lang="en-US" sz="180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pitchFamily="34" charset="0"/>
                          <a:ea typeface="Times New Roman"/>
                          <a:cs typeface="Times New Roman"/>
                        </a:rPr>
                        <a:t>118.1 </a:t>
                      </a:r>
                      <a:endParaRPr lang="en-US" sz="18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pitchFamily="34" charset="0"/>
                          <a:ea typeface="Times New Roman"/>
                          <a:cs typeface="Times New Roman"/>
                        </a:rPr>
                        <a:t>44.0 </a:t>
                      </a:r>
                      <a:endParaRPr lang="en-US" sz="18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pitchFamily="34" charset="0"/>
                          <a:ea typeface="Times New Roman"/>
                          <a:cs typeface="Times New Roman"/>
                        </a:rPr>
                        <a:t>57.3 </a:t>
                      </a:r>
                      <a:endParaRPr lang="en-US" sz="1800">
                        <a:latin typeface="Calibri" pitchFamily="34" charset="0"/>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711330">
                <a:tc>
                  <a:txBody>
                    <a:bodyPr/>
                    <a:lstStyle/>
                    <a:p>
                      <a:pPr marL="0" marR="0">
                        <a:lnSpc>
                          <a:spcPct val="115000"/>
                        </a:lnSpc>
                        <a:spcBef>
                          <a:spcPts val="0"/>
                        </a:spcBef>
                        <a:spcAft>
                          <a:spcPts val="0"/>
                        </a:spcAft>
                      </a:pPr>
                      <a:r>
                        <a:rPr lang="en-US" sz="1800" b="1">
                          <a:solidFill>
                            <a:srgbClr val="000000"/>
                          </a:solidFill>
                          <a:latin typeface="Calibri" pitchFamily="34" charset="0"/>
                          <a:ea typeface="Times New Roman"/>
                          <a:cs typeface="Times New Roman"/>
                        </a:rPr>
                        <a:t>SG&amp;A as a % of revenue </a:t>
                      </a:r>
                      <a:endParaRPr lang="en-US" sz="1800">
                        <a:latin typeface="Calibri" pitchFamily="34" charset="0"/>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dirty="0">
                          <a:solidFill>
                            <a:srgbClr val="000000"/>
                          </a:solidFill>
                          <a:latin typeface="Calibri" pitchFamily="34" charset="0"/>
                          <a:ea typeface="Times New Roman"/>
                          <a:cs typeface="Times New Roman"/>
                        </a:rPr>
                        <a:t>24%</a:t>
                      </a:r>
                      <a:endParaRPr lang="en-US" sz="18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solidFill>
                            <a:srgbClr val="000000"/>
                          </a:solidFill>
                          <a:latin typeface="Calibri" pitchFamily="34" charset="0"/>
                          <a:ea typeface="Times New Roman"/>
                          <a:cs typeface="Times New Roman"/>
                        </a:rPr>
                        <a:t>24%</a:t>
                      </a:r>
                      <a:endParaRPr lang="en-US" sz="180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solidFill>
                            <a:srgbClr val="000000"/>
                          </a:solidFill>
                          <a:latin typeface="Calibri" pitchFamily="34" charset="0"/>
                          <a:ea typeface="Times New Roman"/>
                          <a:cs typeface="Times New Roman"/>
                        </a:rPr>
                        <a:t>26%</a:t>
                      </a:r>
                      <a:endParaRPr lang="en-US" sz="180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dirty="0">
                          <a:solidFill>
                            <a:srgbClr val="000000"/>
                          </a:solidFill>
                          <a:latin typeface="Calibri" pitchFamily="34" charset="0"/>
                          <a:ea typeface="Times New Roman"/>
                          <a:cs typeface="Times New Roman"/>
                        </a:rPr>
                        <a:t>29%</a:t>
                      </a:r>
                      <a:endParaRPr lang="en-US" sz="18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solidFill>
                            <a:srgbClr val="000000"/>
                          </a:solidFill>
                          <a:latin typeface="Calibri" pitchFamily="34" charset="0"/>
                          <a:ea typeface="Times New Roman"/>
                          <a:cs typeface="Times New Roman"/>
                        </a:rPr>
                        <a:t>30%</a:t>
                      </a:r>
                      <a:endParaRPr lang="en-US" sz="180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dirty="0">
                          <a:solidFill>
                            <a:srgbClr val="000000"/>
                          </a:solidFill>
                          <a:latin typeface="Calibri" pitchFamily="34" charset="0"/>
                          <a:ea typeface="Times New Roman"/>
                          <a:cs typeface="Times New Roman"/>
                        </a:rPr>
                        <a:t>29%</a:t>
                      </a:r>
                      <a:endParaRPr lang="en-US" sz="1800" dirty="0">
                        <a:latin typeface="Calibri"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dirty="0">
                          <a:solidFill>
                            <a:srgbClr val="000000"/>
                          </a:solidFill>
                          <a:latin typeface="Calibri" pitchFamily="34" charset="0"/>
                          <a:ea typeface="Times New Roman"/>
                          <a:cs typeface="Times New Roman"/>
                        </a:rPr>
                        <a:t>32%</a:t>
                      </a:r>
                      <a:endParaRPr lang="en-US" sz="1800" dirty="0">
                        <a:latin typeface="Calibri" pitchFamily="34" charset="0"/>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Slide Number Placeholder 11"/>
          <p:cNvSpPr>
            <a:spLocks noGrp="1"/>
          </p:cNvSpPr>
          <p:nvPr>
            <p:ph type="sldNum" idx="12"/>
          </p:nvPr>
        </p:nvSpPr>
        <p:spPr/>
        <p:txBody>
          <a:bodyPr/>
          <a:lstStyle/>
          <a:p>
            <a:fld id="{00000000-1234-1234-1234-123412341234}" type="slidenum">
              <a:rPr lang="en-US" smtClean="0"/>
              <a:pPr/>
              <a:t>11</a:t>
            </a:fld>
            <a:endParaRPr lang="en-US"/>
          </a:p>
        </p:txBody>
      </p:sp>
      <p:cxnSp>
        <p:nvCxnSpPr>
          <p:cNvPr id="8" name="Straight Connector 7"/>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85686" y="190765"/>
            <a:ext cx="4573600" cy="514618"/>
          </a:xfrm>
          <a:prstGeom prst="rect">
            <a:avLst/>
          </a:prstGeom>
          <a:noFill/>
          <a:ln>
            <a:noFill/>
          </a:ln>
        </p:spPr>
        <p:txBody>
          <a:bodyPr spcFirstLastPara="1" wrap="square" lIns="91415" tIns="45695" rIns="91415" bIns="45695" anchor="ctr" anchorCtr="0">
            <a:noAutofit/>
          </a:bodyPr>
          <a:lstStyle/>
          <a:p>
            <a:pPr algn="l">
              <a:buSzPts val="3800"/>
            </a:pPr>
            <a:r>
              <a:rPr lang="en-US" sz="2800" b="1" dirty="0"/>
              <a:t>Significant Cash Burn</a:t>
            </a:r>
            <a:endParaRPr sz="2800" b="1" dirty="0"/>
          </a:p>
        </p:txBody>
      </p:sp>
      <p:sp>
        <p:nvSpPr>
          <p:cNvPr id="171" name="Google Shape;171;p20"/>
          <p:cNvSpPr txBox="1">
            <a:spLocks noGrp="1"/>
          </p:cNvSpPr>
          <p:nvPr>
            <p:ph type="body" idx="1"/>
          </p:nvPr>
        </p:nvSpPr>
        <p:spPr>
          <a:xfrm>
            <a:off x="457200" y="1813561"/>
            <a:ext cx="8363272" cy="2154249"/>
          </a:xfrm>
          <a:prstGeom prst="rect">
            <a:avLst/>
          </a:prstGeom>
          <a:noFill/>
          <a:ln>
            <a:noFill/>
          </a:ln>
        </p:spPr>
        <p:txBody>
          <a:bodyPr spcFirstLastPara="1" wrap="square" lIns="91415" tIns="45695" rIns="91415" bIns="45695" anchor="t" anchorCtr="0">
            <a:noAutofit/>
          </a:bodyPr>
          <a:lstStyle/>
          <a:p>
            <a:pPr marL="342860">
              <a:lnSpc>
                <a:spcPct val="80000"/>
              </a:lnSpc>
              <a:spcBef>
                <a:spcPts val="0"/>
              </a:spcBef>
              <a:buSzPts val="2127"/>
            </a:pPr>
            <a:r>
              <a:rPr lang="en-US" sz="2200" dirty="0"/>
              <a:t>In the last 4.9 years, CSS’s cash balance has been reduced by a staggering 82%.</a:t>
            </a:r>
            <a:endParaRPr dirty="0"/>
          </a:p>
          <a:p>
            <a:pPr marL="342860" indent="-207811">
              <a:lnSpc>
                <a:spcPct val="80000"/>
              </a:lnSpc>
              <a:spcBef>
                <a:spcPts val="425"/>
              </a:spcBef>
              <a:buSzPts val="2127"/>
              <a:buNone/>
            </a:pPr>
            <a:endParaRPr sz="2200" dirty="0"/>
          </a:p>
          <a:p>
            <a:pPr marL="342860">
              <a:lnSpc>
                <a:spcPct val="80000"/>
              </a:lnSpc>
              <a:spcBef>
                <a:spcPts val="425"/>
              </a:spcBef>
              <a:buSzPts val="2127"/>
            </a:pPr>
            <a:r>
              <a:rPr lang="en-US" sz="2200" dirty="0"/>
              <a:t>If the current burn rate continues, the company will be forced to raise debt or equity. Both of these scenarios could affect the already depressed stock price.</a:t>
            </a:r>
            <a:endParaRPr sz="2200" dirty="0"/>
          </a:p>
          <a:p>
            <a:pPr marL="342860" indent="-154922">
              <a:lnSpc>
                <a:spcPct val="80000"/>
              </a:lnSpc>
              <a:spcBef>
                <a:spcPts val="592"/>
              </a:spcBef>
              <a:buSzPts val="2960"/>
              <a:buNone/>
            </a:pPr>
            <a:endParaRPr sz="3000" dirty="0"/>
          </a:p>
          <a:p>
            <a:pPr marL="342860" indent="-154922">
              <a:lnSpc>
                <a:spcPct val="80000"/>
              </a:lnSpc>
              <a:spcBef>
                <a:spcPts val="592"/>
              </a:spcBef>
              <a:buSzPts val="2960"/>
              <a:buNone/>
            </a:pPr>
            <a:endParaRPr sz="3000" dirty="0"/>
          </a:p>
        </p:txBody>
      </p:sp>
      <p:graphicFrame>
        <p:nvGraphicFramePr>
          <p:cNvPr id="11" name="Chart 10"/>
          <p:cNvGraphicFramePr/>
          <p:nvPr/>
        </p:nvGraphicFramePr>
        <p:xfrm>
          <a:off x="656708" y="4082772"/>
          <a:ext cx="8005157" cy="3322206"/>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p:cNvSpPr>
            <a:spLocks noGrp="1"/>
          </p:cNvSpPr>
          <p:nvPr>
            <p:ph type="sldNum" idx="12"/>
          </p:nvPr>
        </p:nvSpPr>
        <p:spPr/>
        <p:txBody>
          <a:bodyPr/>
          <a:lstStyle/>
          <a:p>
            <a:fld id="{00000000-1234-1234-1234-123412341234}" type="slidenum">
              <a:rPr lang="en-US" smtClean="0"/>
              <a:pPr/>
              <a:t>12</a:t>
            </a:fld>
            <a:endParaRPr lang="en-US"/>
          </a:p>
        </p:txBody>
      </p:sp>
      <p:cxnSp>
        <p:nvCxnSpPr>
          <p:cNvPr id="8" name="Straight Connector 7"/>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13</a:t>
            </a:fld>
            <a:endParaRPr lang="en-US"/>
          </a:p>
        </p:txBody>
      </p:sp>
      <p:sp>
        <p:nvSpPr>
          <p:cNvPr id="5" name="Pentagon 4">
            <a:extLst>
              <a:ext uri="{FF2B5EF4-FFF2-40B4-BE49-F238E27FC236}">
                <a16:creationId xmlns:a16="http://schemas.microsoft.com/office/drawing/2014/main" id="{674CCCD2-F695-CC4E-92F0-5F21825DC0C5}"/>
              </a:ext>
            </a:extLst>
          </p:cNvPr>
          <p:cNvSpPr/>
          <p:nvPr/>
        </p:nvSpPr>
        <p:spPr>
          <a:xfrm rot="5400000">
            <a:off x="3613298" y="1462757"/>
            <a:ext cx="1616148" cy="426365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3038856" y="2786511"/>
            <a:ext cx="3066288" cy="972948"/>
          </a:xfrm>
        </p:spPr>
        <p:txBody>
          <a:bodyPr/>
          <a:lstStyle/>
          <a:p>
            <a:pPr>
              <a:buNone/>
            </a:pPr>
            <a:r>
              <a:rPr lang="en-US" b="1" dirty="0"/>
              <a:t>Poor Capital Allocation</a:t>
            </a:r>
            <a:endParaRPr lang="en-IN"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79852" y="71961"/>
            <a:ext cx="6104101" cy="686386"/>
          </a:xfrm>
          <a:prstGeom prst="rect">
            <a:avLst/>
          </a:prstGeom>
          <a:noFill/>
          <a:ln>
            <a:noFill/>
          </a:ln>
        </p:spPr>
        <p:txBody>
          <a:bodyPr spcFirstLastPara="1" wrap="square" lIns="91415" tIns="45695" rIns="91415" bIns="45695" anchor="ctr" anchorCtr="0">
            <a:noAutofit/>
          </a:bodyPr>
          <a:lstStyle/>
          <a:p>
            <a:pPr algn="l">
              <a:buSzPts val="3800"/>
            </a:pPr>
            <a:r>
              <a:rPr lang="en-US" sz="2800" b="1" dirty="0"/>
              <a:t>Overpaying for Acquisitions</a:t>
            </a:r>
            <a:endParaRPr sz="2800" b="1" dirty="0"/>
          </a:p>
        </p:txBody>
      </p:sp>
      <p:sp>
        <p:nvSpPr>
          <p:cNvPr id="146" name="Google Shape;146;p18"/>
          <p:cNvSpPr txBox="1"/>
          <p:nvPr/>
        </p:nvSpPr>
        <p:spPr>
          <a:xfrm>
            <a:off x="79852" y="900696"/>
            <a:ext cx="8568952" cy="2616101"/>
          </a:xfrm>
          <a:prstGeom prst="rect">
            <a:avLst/>
          </a:prstGeom>
          <a:noFill/>
          <a:ln>
            <a:noFill/>
          </a:ln>
        </p:spPr>
        <p:txBody>
          <a:bodyPr spcFirstLastPara="1" wrap="square" lIns="91415" tIns="45695" rIns="91415" bIns="45695" anchor="t" anchorCtr="0">
            <a:noAutofit/>
          </a:bodyPr>
          <a:lstStyle/>
          <a:p>
            <a:pPr marL="285717" indent="-285717">
              <a:buClr>
                <a:schemeClr val="dk1"/>
              </a:buClr>
              <a:buSzPts val="1800"/>
              <a:buFont typeface="Noto Sans Symbols"/>
              <a:buChar char="▪"/>
            </a:pPr>
            <a:r>
              <a:rPr lang="en-US" sz="1800" dirty="0">
                <a:solidFill>
                  <a:schemeClr val="dk1"/>
                </a:solidFill>
                <a:latin typeface="Calibri"/>
                <a:ea typeface="Calibri"/>
                <a:cs typeface="Calibri"/>
                <a:sym typeface="Calibri"/>
              </a:rPr>
              <a:t>Under the current CEO’s tenure, 7 out of 12 acquisitions’ goodwill are impaired.</a:t>
            </a:r>
            <a:endParaRPr dirty="0"/>
          </a:p>
          <a:p>
            <a:endParaRPr sz="1800" dirty="0">
              <a:solidFill>
                <a:schemeClr val="dk1"/>
              </a:solidFill>
              <a:latin typeface="Calibri"/>
              <a:ea typeface="Calibri"/>
              <a:cs typeface="Calibri"/>
              <a:sym typeface="Calibri"/>
            </a:endParaRPr>
          </a:p>
          <a:p>
            <a:pPr marL="342860" indent="-342860">
              <a:buClr>
                <a:schemeClr val="dk1"/>
              </a:buClr>
              <a:buSzPts val="1800"/>
              <a:buFont typeface="Noto Sans Symbols"/>
              <a:buChar char="▪"/>
            </a:pPr>
            <a:r>
              <a:rPr lang="en-US" sz="1800" dirty="0">
                <a:solidFill>
                  <a:schemeClr val="dk1"/>
                </a:solidFill>
                <a:latin typeface="Calibri"/>
                <a:ea typeface="Calibri"/>
                <a:cs typeface="Calibri"/>
                <a:sym typeface="Calibri"/>
              </a:rPr>
              <a:t>Goodwill impairment for the recent acquisitions are happening at a much faster pace.</a:t>
            </a:r>
            <a:endParaRPr dirty="0"/>
          </a:p>
          <a:p>
            <a:pPr marL="742863" lvl="1" indent="-285717">
              <a:buClr>
                <a:schemeClr val="dk1"/>
              </a:buClr>
              <a:buSzPts val="1800"/>
              <a:buFont typeface="Arial"/>
              <a:buChar char="•"/>
            </a:pPr>
            <a:r>
              <a:rPr lang="en-US" sz="1800" dirty="0">
                <a:solidFill>
                  <a:schemeClr val="dk1"/>
                </a:solidFill>
                <a:latin typeface="Calibri"/>
                <a:ea typeface="Calibri"/>
                <a:cs typeface="Calibri"/>
                <a:sym typeface="Calibri"/>
              </a:rPr>
              <a:t>In November 2017, CSS acquired Simplicity for ~$70 million. In Fiscal 2018, CSS impaired $9.6 million of goodwill.</a:t>
            </a:r>
            <a:endParaRPr dirty="0"/>
          </a:p>
          <a:p>
            <a:pPr marL="742863" lvl="1" indent="-285717">
              <a:buClr>
                <a:schemeClr val="dk1"/>
              </a:buClr>
              <a:buSzPts val="1800"/>
              <a:buFont typeface="Arial"/>
              <a:buChar char="•"/>
            </a:pPr>
            <a:r>
              <a:rPr lang="en-US" sz="1800" dirty="0">
                <a:solidFill>
                  <a:schemeClr val="dk1"/>
                </a:solidFill>
                <a:latin typeface="Calibri"/>
                <a:ea typeface="Calibri"/>
                <a:cs typeface="Calibri"/>
                <a:sym typeface="Calibri"/>
              </a:rPr>
              <a:t>In June 2018, CSS acquired </a:t>
            </a:r>
            <a:r>
              <a:rPr lang="en-US" sz="1800" dirty="0" err="1">
                <a:solidFill>
                  <a:schemeClr val="dk1"/>
                </a:solidFill>
                <a:latin typeface="Calibri"/>
                <a:ea typeface="Calibri"/>
                <a:cs typeface="Calibri"/>
                <a:sym typeface="Calibri"/>
              </a:rPr>
              <a:t>Fitlosophy</a:t>
            </a:r>
            <a:r>
              <a:rPr lang="en-US" sz="1800" dirty="0">
                <a:solidFill>
                  <a:schemeClr val="dk1"/>
                </a:solidFill>
                <a:latin typeface="Calibri"/>
                <a:ea typeface="Calibri"/>
                <a:cs typeface="Calibri"/>
                <a:sym typeface="Calibri"/>
              </a:rPr>
              <a:t> for $4.1 million. In the subsequent quarter, CSS recorded impairment of goodwill towards this acquisition.</a:t>
            </a:r>
            <a:endParaRPr dirty="0"/>
          </a:p>
          <a:p>
            <a:pPr marL="285717" indent="-171430">
              <a:buClr>
                <a:schemeClr val="dk1"/>
              </a:buClr>
              <a:buSzPts val="1800"/>
            </a:pPr>
            <a:endParaRPr sz="1800" dirty="0">
              <a:solidFill>
                <a:schemeClr val="dk1"/>
              </a:solidFill>
              <a:latin typeface="Calibri"/>
              <a:ea typeface="Calibri"/>
              <a:cs typeface="Calibri"/>
              <a:sym typeface="Calibri"/>
            </a:endParaRPr>
          </a:p>
        </p:txBody>
      </p:sp>
      <p:graphicFrame>
        <p:nvGraphicFramePr>
          <p:cNvPr id="152" name="Google Shape;152;p18"/>
          <p:cNvGraphicFramePr/>
          <p:nvPr>
            <p:extLst>
              <p:ext uri="{D42A27DB-BD31-4B8C-83A1-F6EECF244321}">
                <p14:modId xmlns:p14="http://schemas.microsoft.com/office/powerpoint/2010/main" val="294311637"/>
              </p:ext>
            </p:extLst>
          </p:nvPr>
        </p:nvGraphicFramePr>
        <p:xfrm>
          <a:off x="367865" y="3139427"/>
          <a:ext cx="7992925" cy="3574046"/>
        </p:xfrm>
        <a:graphic>
          <a:graphicData uri="http://schemas.openxmlformats.org/drawingml/2006/table">
            <a:tbl>
              <a:tblPr>
                <a:noFill/>
                <a:tableStyleId>{3CAC243A-68EB-4A88-8A50-D6D0CC6D5273}</a:tableStyleId>
              </a:tblPr>
              <a:tblGrid>
                <a:gridCol w="1106850">
                  <a:extLst>
                    <a:ext uri="{9D8B030D-6E8A-4147-A177-3AD203B41FA5}">
                      <a16:colId xmlns:a16="http://schemas.microsoft.com/office/drawing/2014/main" val="20000"/>
                    </a:ext>
                  </a:extLst>
                </a:gridCol>
                <a:gridCol w="2866925">
                  <a:extLst>
                    <a:ext uri="{9D8B030D-6E8A-4147-A177-3AD203B41FA5}">
                      <a16:colId xmlns:a16="http://schemas.microsoft.com/office/drawing/2014/main" val="20001"/>
                    </a:ext>
                  </a:extLst>
                </a:gridCol>
                <a:gridCol w="911800">
                  <a:extLst>
                    <a:ext uri="{9D8B030D-6E8A-4147-A177-3AD203B41FA5}">
                      <a16:colId xmlns:a16="http://schemas.microsoft.com/office/drawing/2014/main" val="20002"/>
                    </a:ext>
                  </a:extLst>
                </a:gridCol>
                <a:gridCol w="802925">
                  <a:extLst>
                    <a:ext uri="{9D8B030D-6E8A-4147-A177-3AD203B41FA5}">
                      <a16:colId xmlns:a16="http://schemas.microsoft.com/office/drawing/2014/main" val="20003"/>
                    </a:ext>
                  </a:extLst>
                </a:gridCol>
                <a:gridCol w="2304425">
                  <a:extLst>
                    <a:ext uri="{9D8B030D-6E8A-4147-A177-3AD203B41FA5}">
                      <a16:colId xmlns:a16="http://schemas.microsoft.com/office/drawing/2014/main" val="20004"/>
                    </a:ext>
                  </a:extLst>
                </a:gridCol>
              </a:tblGrid>
              <a:tr h="749173">
                <a:tc>
                  <a:txBody>
                    <a:bodyPr/>
                    <a:lstStyle/>
                    <a:p>
                      <a:pPr marL="0" marR="0" lvl="0" indent="0" algn="ctr" rtl="0">
                        <a:spcBef>
                          <a:spcPts val="0"/>
                        </a:spcBef>
                        <a:spcAft>
                          <a:spcPts val="0"/>
                        </a:spcAft>
                        <a:buNone/>
                      </a:pPr>
                      <a:r>
                        <a:rPr lang="en-US" sz="1600" b="1" u="none" strike="noStrike" cap="none" dirty="0">
                          <a:latin typeface="Corbel"/>
                          <a:ea typeface="Corbel"/>
                          <a:cs typeface="Corbel"/>
                          <a:sym typeface="Corbel"/>
                        </a:rPr>
                        <a:t>Date</a:t>
                      </a:r>
                      <a:endParaRPr sz="1600" b="1"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just" rtl="0">
                        <a:spcBef>
                          <a:spcPts val="0"/>
                        </a:spcBef>
                        <a:spcAft>
                          <a:spcPts val="0"/>
                        </a:spcAft>
                        <a:buNone/>
                      </a:pPr>
                      <a:r>
                        <a:rPr lang="en-US" sz="1600" b="1" u="none" strike="noStrike" cap="none">
                          <a:latin typeface="Corbel"/>
                          <a:ea typeface="Corbel"/>
                          <a:cs typeface="Corbel"/>
                          <a:sym typeface="Corbel"/>
                        </a:rPr>
                        <a:t>Target company name</a:t>
                      </a:r>
                      <a:endParaRPr sz="1600" b="1" i="0" u="none" strike="noStrike" cap="none">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b="1" u="none" strike="noStrike" cap="none">
                          <a:latin typeface="Corbel"/>
                          <a:ea typeface="Corbel"/>
                          <a:cs typeface="Corbel"/>
                          <a:sym typeface="Corbel"/>
                        </a:rPr>
                        <a:t>Total Value ($, mm)</a:t>
                      </a:r>
                      <a:endParaRPr sz="1600" b="1" i="0" u="none" strike="noStrike" cap="none">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b="1" u="none" strike="noStrike" cap="none">
                          <a:latin typeface="Corbel"/>
                          <a:ea typeface="Corbel"/>
                          <a:cs typeface="Corbel"/>
                          <a:sym typeface="Corbel"/>
                        </a:rPr>
                        <a:t>Goodwill</a:t>
                      </a:r>
                      <a:endParaRPr sz="1600" b="1" i="0" u="none" strike="noStrike" cap="none">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b="1" u="none" strike="noStrike" cap="none">
                          <a:latin typeface="Corbel"/>
                          <a:ea typeface="Corbel"/>
                          <a:cs typeface="Corbel"/>
                          <a:sym typeface="Corbel"/>
                        </a:rPr>
                        <a:t>Impairment</a:t>
                      </a:r>
                      <a:endParaRPr sz="1600" b="1" i="0" u="none" strike="noStrike" cap="none">
                        <a:solidFill>
                          <a:srgbClr val="000000"/>
                        </a:solidFill>
                        <a:latin typeface="Corbel"/>
                        <a:ea typeface="Corbel"/>
                        <a:cs typeface="Corbel"/>
                        <a:sym typeface="Corbel"/>
                      </a:endParaRPr>
                    </a:p>
                  </a:txBody>
                  <a:tcPr marL="9525" marR="9525" marT="10795" marB="0" anchor="b"/>
                </a:tc>
                <a:extLst>
                  <a:ext uri="{0D108BD9-81ED-4DB2-BD59-A6C34878D82A}">
                    <a16:rowId xmlns:a16="http://schemas.microsoft.com/office/drawing/2014/main" val="10000"/>
                  </a:ext>
                </a:extLst>
              </a:tr>
              <a:tr h="503047">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Jun-18</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just" rtl="0">
                        <a:spcBef>
                          <a:spcPts val="0"/>
                        </a:spcBef>
                        <a:spcAft>
                          <a:spcPts val="0"/>
                        </a:spcAft>
                        <a:buNone/>
                      </a:pPr>
                      <a:r>
                        <a:rPr lang="en-US" sz="1600" u="none" strike="noStrike" cap="none" dirty="0" err="1">
                          <a:latin typeface="Corbel"/>
                          <a:ea typeface="Corbel"/>
                          <a:cs typeface="Corbel"/>
                          <a:sym typeface="Corbel"/>
                        </a:rPr>
                        <a:t>Fitlosophy</a:t>
                      </a:r>
                      <a:r>
                        <a:rPr lang="en-US" sz="1600" u="none" strike="noStrike" cap="none" dirty="0">
                          <a:latin typeface="Corbel"/>
                          <a:ea typeface="Corbel"/>
                          <a:cs typeface="Corbel"/>
                          <a:sym typeface="Corbel"/>
                        </a:rPr>
                        <a:t> </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4.1</a:t>
                      </a:r>
                      <a:endParaRPr sz="1600" b="0" i="0" u="none" strike="noStrike" cap="none">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1.39</a:t>
                      </a:r>
                      <a:endParaRPr sz="1600" b="0" i="0" u="none" strike="noStrike" cap="none">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Sep 2018 quarter</a:t>
                      </a:r>
                      <a:endParaRPr sz="1600" b="0" i="0" u="none" strike="noStrike" cap="none" dirty="0">
                        <a:solidFill>
                          <a:srgbClr val="000000"/>
                        </a:solidFill>
                        <a:latin typeface="Corbel"/>
                        <a:ea typeface="Corbel"/>
                        <a:cs typeface="Corbel"/>
                        <a:sym typeface="Corbel"/>
                      </a:endParaRPr>
                    </a:p>
                  </a:txBody>
                  <a:tcPr marL="9525" marR="9525" marT="10795" marB="0"/>
                </a:tc>
                <a:extLst>
                  <a:ext uri="{0D108BD9-81ED-4DB2-BD59-A6C34878D82A}">
                    <a16:rowId xmlns:a16="http://schemas.microsoft.com/office/drawing/2014/main" val="10001"/>
                  </a:ext>
                </a:extLst>
              </a:tr>
              <a:tr h="270895">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Nov-17</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just" rtl="0">
                        <a:spcBef>
                          <a:spcPts val="0"/>
                        </a:spcBef>
                        <a:spcAft>
                          <a:spcPts val="0"/>
                        </a:spcAft>
                        <a:buNone/>
                      </a:pPr>
                      <a:r>
                        <a:rPr lang="en-US" sz="1600" u="none" strike="noStrike" cap="none">
                          <a:latin typeface="Corbel"/>
                          <a:ea typeface="Corbel"/>
                          <a:cs typeface="Corbel"/>
                          <a:sym typeface="Corbel"/>
                        </a:rPr>
                        <a:t>Simplicity Creative Group</a:t>
                      </a:r>
                      <a:endParaRPr sz="1600" b="0" i="0" u="none" strike="noStrike" cap="none">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69.6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9.6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Fiscal 2018</a:t>
                      </a:r>
                      <a:endParaRPr sz="1600" b="0" i="0" u="none" strike="noStrike" cap="none" dirty="0">
                        <a:solidFill>
                          <a:srgbClr val="000000"/>
                        </a:solidFill>
                        <a:latin typeface="Corbel"/>
                        <a:ea typeface="Corbel"/>
                        <a:cs typeface="Corbel"/>
                        <a:sym typeface="Corbel"/>
                      </a:endParaRPr>
                    </a:p>
                  </a:txBody>
                  <a:tcPr marL="9525" marR="9525" marT="10795" marB="0"/>
                </a:tc>
                <a:extLst>
                  <a:ext uri="{0D108BD9-81ED-4DB2-BD59-A6C34878D82A}">
                    <a16:rowId xmlns:a16="http://schemas.microsoft.com/office/drawing/2014/main" val="10002"/>
                  </a:ext>
                </a:extLst>
              </a:tr>
              <a:tr h="503047">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Feb-16</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just" rtl="0">
                        <a:spcBef>
                          <a:spcPts val="0"/>
                        </a:spcBef>
                        <a:spcAft>
                          <a:spcPts val="0"/>
                        </a:spcAft>
                        <a:buNone/>
                      </a:pPr>
                      <a:r>
                        <a:rPr lang="en-US" sz="1600" u="none" strike="noStrike" cap="none" dirty="0">
                          <a:latin typeface="Corbel"/>
                          <a:ea typeface="Corbel"/>
                          <a:cs typeface="Corbel"/>
                          <a:sym typeface="Corbel"/>
                        </a:rPr>
                        <a:t>Blumenthal Lansing Company</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19.6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4.1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Fiscal 2018</a:t>
                      </a:r>
                      <a:endParaRPr lang="en-US" sz="1600" b="0" i="0" u="none" strike="noStrike" cap="none" dirty="0">
                        <a:solidFill>
                          <a:srgbClr val="000000"/>
                        </a:solidFill>
                        <a:latin typeface="Corbel"/>
                        <a:ea typeface="Corbel"/>
                        <a:cs typeface="Corbel"/>
                        <a:sym typeface="Corbel"/>
                      </a:endParaRPr>
                    </a:p>
                  </a:txBody>
                  <a:tcPr marL="9525" marR="9525" marT="10795" marB="0"/>
                </a:tc>
                <a:extLst>
                  <a:ext uri="{0D108BD9-81ED-4DB2-BD59-A6C34878D82A}">
                    <a16:rowId xmlns:a16="http://schemas.microsoft.com/office/drawing/2014/main" val="10003"/>
                  </a:ext>
                </a:extLst>
              </a:tr>
              <a:tr h="503047">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Feb-15</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just" rtl="0">
                        <a:spcBef>
                          <a:spcPts val="0"/>
                        </a:spcBef>
                        <a:spcAft>
                          <a:spcPts val="0"/>
                        </a:spcAft>
                        <a:buNone/>
                      </a:pPr>
                      <a:r>
                        <a:rPr lang="en-US" sz="1600" u="none" strike="noStrike" cap="none" dirty="0">
                          <a:latin typeface="Corbel"/>
                          <a:ea typeface="Corbel"/>
                          <a:cs typeface="Corbel"/>
                          <a:sym typeface="Corbel"/>
                        </a:rPr>
                        <a:t>Hollywood Ribbon Industries</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12.9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0.7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Fiscal 2018</a:t>
                      </a:r>
                      <a:endParaRPr lang="en-US" sz="1600" b="0" i="0" u="none" strike="noStrike" cap="none" dirty="0">
                        <a:solidFill>
                          <a:srgbClr val="000000"/>
                        </a:solidFill>
                        <a:latin typeface="Corbel"/>
                        <a:ea typeface="Corbel"/>
                        <a:cs typeface="Corbel"/>
                        <a:sym typeface="Corbel"/>
                      </a:endParaRPr>
                    </a:p>
                  </a:txBody>
                  <a:tcPr marL="9525" marR="9525" marT="10795" marB="0"/>
                </a:tc>
                <a:extLst>
                  <a:ext uri="{0D108BD9-81ED-4DB2-BD59-A6C34878D82A}">
                    <a16:rowId xmlns:a16="http://schemas.microsoft.com/office/drawing/2014/main" val="10004"/>
                  </a:ext>
                </a:extLst>
              </a:tr>
              <a:tr h="503047">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May-14</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just" rtl="0">
                        <a:spcBef>
                          <a:spcPts val="0"/>
                        </a:spcBef>
                        <a:spcAft>
                          <a:spcPts val="0"/>
                        </a:spcAft>
                        <a:buNone/>
                      </a:pPr>
                      <a:r>
                        <a:rPr lang="en-US" sz="1600" u="none" strike="noStrike" cap="none" dirty="0">
                          <a:latin typeface="Corbel"/>
                          <a:ea typeface="Corbel"/>
                          <a:cs typeface="Corbel"/>
                          <a:sym typeface="Corbel"/>
                        </a:rPr>
                        <a:t>Carson &amp; Gebel Ribbon Co.</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5.2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0.6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Fiscal 2018</a:t>
                      </a:r>
                      <a:endParaRPr lang="en-US" sz="1600" b="0" i="0" u="none" strike="noStrike" cap="none" dirty="0">
                        <a:solidFill>
                          <a:srgbClr val="000000"/>
                        </a:solidFill>
                        <a:latin typeface="Corbel"/>
                        <a:ea typeface="Corbel"/>
                        <a:cs typeface="Corbel"/>
                        <a:sym typeface="Corbel"/>
                      </a:endParaRPr>
                    </a:p>
                  </a:txBody>
                  <a:tcPr marL="9525" marR="9525" marT="10795" marB="0"/>
                </a:tc>
                <a:extLst>
                  <a:ext uri="{0D108BD9-81ED-4DB2-BD59-A6C34878D82A}">
                    <a16:rowId xmlns:a16="http://schemas.microsoft.com/office/drawing/2014/main" val="10005"/>
                  </a:ext>
                </a:extLst>
              </a:tr>
              <a:tr h="270895">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Aug-08</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just" rtl="0">
                        <a:spcBef>
                          <a:spcPts val="0"/>
                        </a:spcBef>
                        <a:spcAft>
                          <a:spcPts val="0"/>
                        </a:spcAft>
                        <a:buNone/>
                      </a:pPr>
                      <a:r>
                        <a:rPr lang="en-US" sz="1600" u="none" strike="noStrike" cap="none">
                          <a:latin typeface="Corbel"/>
                          <a:ea typeface="Corbel"/>
                          <a:cs typeface="Corbel"/>
                          <a:sym typeface="Corbel"/>
                        </a:rPr>
                        <a:t>Hampshire Paper Corp. </a:t>
                      </a:r>
                      <a:endParaRPr sz="1600" b="0" i="0" u="none" strike="noStrike" cap="none">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9.7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0.9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Fiscal 2018</a:t>
                      </a:r>
                      <a:endParaRPr lang="en-US" sz="1600" b="0" i="0" u="none" strike="noStrike" cap="none" dirty="0">
                        <a:solidFill>
                          <a:srgbClr val="000000"/>
                        </a:solidFill>
                        <a:latin typeface="Corbel"/>
                        <a:ea typeface="Corbel"/>
                        <a:cs typeface="Corbel"/>
                        <a:sym typeface="Corbel"/>
                      </a:endParaRPr>
                    </a:p>
                  </a:txBody>
                  <a:tcPr marL="9525" marR="9525" marT="10795" marB="0"/>
                </a:tc>
                <a:extLst>
                  <a:ext uri="{0D108BD9-81ED-4DB2-BD59-A6C34878D82A}">
                    <a16:rowId xmlns:a16="http://schemas.microsoft.com/office/drawing/2014/main" val="10006"/>
                  </a:ext>
                </a:extLst>
              </a:tr>
              <a:tr h="270895">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Dec-07</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just" rtl="0">
                        <a:spcBef>
                          <a:spcPts val="0"/>
                        </a:spcBef>
                        <a:spcAft>
                          <a:spcPts val="0"/>
                        </a:spcAft>
                        <a:buNone/>
                      </a:pPr>
                      <a:r>
                        <a:rPr lang="en-US" sz="1600" u="none" strike="noStrike" cap="none" dirty="0">
                          <a:latin typeface="Corbel"/>
                          <a:ea typeface="Corbel"/>
                          <a:cs typeface="Corbel"/>
                          <a:sym typeface="Corbel"/>
                        </a:rPr>
                        <a:t>C.R. Gibson</a:t>
                      </a:r>
                      <a:endParaRPr sz="1600" b="0" i="0" u="none" strike="noStrike" cap="none" dirty="0">
                        <a:solidFill>
                          <a:srgbClr val="000000"/>
                        </a:solidFill>
                        <a:latin typeface="Corbel"/>
                        <a:ea typeface="Corbel"/>
                        <a:cs typeface="Corbel"/>
                        <a:sym typeface="Corbel"/>
                      </a:endParaRPr>
                    </a:p>
                  </a:txBody>
                  <a:tcPr marL="9525" marR="9525" marT="10795" marB="0" anchor="b"/>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73.8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a:latin typeface="Corbel"/>
                          <a:ea typeface="Corbel"/>
                          <a:cs typeface="Corbel"/>
                          <a:sym typeface="Corbel"/>
                        </a:rPr>
                        <a:t>17.4 </a:t>
                      </a:r>
                      <a:endParaRPr sz="1600" b="0" i="0" u="none" strike="noStrike" cap="none">
                        <a:solidFill>
                          <a:srgbClr val="000000"/>
                        </a:solidFill>
                        <a:latin typeface="Corbel"/>
                        <a:ea typeface="Corbel"/>
                        <a:cs typeface="Corbel"/>
                        <a:sym typeface="Corbel"/>
                      </a:endParaRPr>
                    </a:p>
                  </a:txBody>
                  <a:tcPr marL="9525" marR="9525" marT="10795" marB="0"/>
                </a:tc>
                <a:tc>
                  <a:txBody>
                    <a:bodyPr/>
                    <a:lstStyle/>
                    <a:p>
                      <a:pPr marL="0" marR="0" lvl="0" indent="0" algn="ctr" rtl="0">
                        <a:spcBef>
                          <a:spcPts val="0"/>
                        </a:spcBef>
                        <a:spcAft>
                          <a:spcPts val="0"/>
                        </a:spcAft>
                        <a:buNone/>
                      </a:pPr>
                      <a:r>
                        <a:rPr lang="en-US" sz="1600" u="none" strike="noStrike" cap="none" dirty="0">
                          <a:latin typeface="Corbel"/>
                          <a:ea typeface="Corbel"/>
                          <a:cs typeface="Corbel"/>
                          <a:sym typeface="Corbel"/>
                        </a:rPr>
                        <a:t>Fiscal 2018</a:t>
                      </a:r>
                      <a:endParaRPr lang="en-US" sz="1600" b="0" i="0" u="none" strike="noStrike" cap="none" dirty="0">
                        <a:solidFill>
                          <a:srgbClr val="000000"/>
                        </a:solidFill>
                        <a:latin typeface="Corbel"/>
                        <a:ea typeface="Corbel"/>
                        <a:cs typeface="Corbel"/>
                        <a:sym typeface="Corbel"/>
                      </a:endParaRPr>
                    </a:p>
                  </a:txBody>
                  <a:tcPr marL="9525" marR="9525" marT="10795" marB="0"/>
                </a:tc>
                <a:extLst>
                  <a:ext uri="{0D108BD9-81ED-4DB2-BD59-A6C34878D82A}">
                    <a16:rowId xmlns:a16="http://schemas.microsoft.com/office/drawing/2014/main" val="10007"/>
                  </a:ext>
                </a:extLst>
              </a:tr>
            </a:tbl>
          </a:graphicData>
        </a:graphic>
      </p:graphicFrame>
      <p:sp>
        <p:nvSpPr>
          <p:cNvPr id="11" name="Slide Number Placeholder 10"/>
          <p:cNvSpPr>
            <a:spLocks noGrp="1"/>
          </p:cNvSpPr>
          <p:nvPr>
            <p:ph type="sldNum" idx="12"/>
          </p:nvPr>
        </p:nvSpPr>
        <p:spPr/>
        <p:txBody>
          <a:bodyPr/>
          <a:lstStyle/>
          <a:p>
            <a:fld id="{00000000-1234-1234-1234-123412341234}" type="slidenum">
              <a:rPr lang="en-US" smtClean="0"/>
              <a:pPr/>
              <a:t>14</a:t>
            </a:fld>
            <a:endParaRPr lang="en-US"/>
          </a:p>
        </p:txBody>
      </p:sp>
      <p:cxnSp>
        <p:nvCxnSpPr>
          <p:cNvPr id="8" name="Straight Connector 7"/>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15</a:t>
            </a:fld>
            <a:endParaRPr lang="en-US"/>
          </a:p>
        </p:txBody>
      </p:sp>
      <p:sp>
        <p:nvSpPr>
          <p:cNvPr id="5" name="Pentagon 4">
            <a:extLst>
              <a:ext uri="{FF2B5EF4-FFF2-40B4-BE49-F238E27FC236}">
                <a16:creationId xmlns:a16="http://schemas.microsoft.com/office/drawing/2014/main" id="{674CCCD2-F695-CC4E-92F0-5F21825DC0C5}"/>
              </a:ext>
            </a:extLst>
          </p:cNvPr>
          <p:cNvSpPr/>
          <p:nvPr/>
        </p:nvSpPr>
        <p:spPr>
          <a:xfrm rot="5400000">
            <a:off x="3613298" y="1462757"/>
            <a:ext cx="1616148" cy="426365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3038856" y="2786511"/>
            <a:ext cx="3066288" cy="972948"/>
          </a:xfrm>
        </p:spPr>
        <p:txBody>
          <a:bodyPr/>
          <a:lstStyle/>
          <a:p>
            <a:pPr>
              <a:buNone/>
            </a:pPr>
            <a:r>
              <a:rPr lang="en-US" b="1" dirty="0"/>
              <a:t>Poor Business Strategy </a:t>
            </a:r>
            <a:endParaRPr lang="en-IN" b="1" dirty="0"/>
          </a:p>
        </p:txBody>
      </p:sp>
    </p:spTree>
    <p:extLst>
      <p:ext uri="{BB962C8B-B14F-4D97-AF65-F5344CB8AC3E}">
        <p14:creationId xmlns:p14="http://schemas.microsoft.com/office/powerpoint/2010/main" val="279689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5"/>
          <p:cNvSpPr txBox="1">
            <a:spLocks noGrp="1"/>
          </p:cNvSpPr>
          <p:nvPr>
            <p:ph type="title"/>
          </p:nvPr>
        </p:nvSpPr>
        <p:spPr>
          <a:xfrm>
            <a:off x="81250" y="203798"/>
            <a:ext cx="6167028" cy="431343"/>
          </a:xfrm>
          <a:prstGeom prst="rect">
            <a:avLst/>
          </a:prstGeom>
          <a:noFill/>
          <a:ln>
            <a:noFill/>
          </a:ln>
        </p:spPr>
        <p:txBody>
          <a:bodyPr spcFirstLastPara="1" wrap="square" lIns="91415" tIns="45695" rIns="91415" bIns="45695" anchor="ctr" anchorCtr="0">
            <a:noAutofit/>
          </a:bodyPr>
          <a:lstStyle/>
          <a:p>
            <a:pPr algn="l">
              <a:buSzPts val="4400"/>
            </a:pPr>
            <a:r>
              <a:rPr lang="en-US" sz="2800" b="1" dirty="0"/>
              <a:t>Lack of Online Strategy</a:t>
            </a:r>
            <a:endParaRPr sz="2800" b="1" dirty="0"/>
          </a:p>
        </p:txBody>
      </p:sp>
      <p:sp>
        <p:nvSpPr>
          <p:cNvPr id="246" name="Google Shape;246;p25"/>
          <p:cNvSpPr txBox="1"/>
          <p:nvPr/>
        </p:nvSpPr>
        <p:spPr>
          <a:xfrm>
            <a:off x="81250" y="1013185"/>
            <a:ext cx="8856984" cy="6383286"/>
          </a:xfrm>
          <a:prstGeom prst="rect">
            <a:avLst/>
          </a:prstGeom>
          <a:noFill/>
          <a:ln>
            <a:noFill/>
          </a:ln>
        </p:spPr>
        <p:txBody>
          <a:bodyPr spcFirstLastPara="1" wrap="square" lIns="91415" tIns="45695" rIns="91415" bIns="45695" anchor="t" anchorCtr="0">
            <a:noAutofit/>
          </a:bodyPr>
          <a:lstStyle/>
          <a:p>
            <a:pPr marL="285717" indent="-285717">
              <a:buClr>
                <a:schemeClr val="dk1"/>
              </a:buClr>
              <a:buSzPts val="1800"/>
              <a:buFont typeface="Noto Sans Symbols"/>
              <a:buChar char="▪"/>
            </a:pPr>
            <a:r>
              <a:rPr lang="en-US" sz="1800" dirty="0">
                <a:solidFill>
                  <a:schemeClr val="dk1"/>
                </a:solidFill>
                <a:latin typeface="Cambria" panose="02040503050406030204" pitchFamily="18" charset="0"/>
                <a:ea typeface="Cambria" panose="02040503050406030204" pitchFamily="18" charset="0"/>
                <a:cs typeface="Calibri"/>
              </a:rPr>
              <a:t>If there is one mistake that has affected CSS considerably, it is the lack of an online presence. </a:t>
            </a:r>
          </a:p>
          <a:p>
            <a:pPr marL="285717" indent="-285717">
              <a:buClr>
                <a:schemeClr val="dk1"/>
              </a:buClr>
              <a:buSzPts val="1800"/>
              <a:buFont typeface="Noto Sans Symbols"/>
              <a:buChar char="▪"/>
            </a:pPr>
            <a:endParaRPr lang="en-US" sz="1800" dirty="0">
              <a:solidFill>
                <a:schemeClr val="dk1"/>
              </a:solidFill>
              <a:latin typeface="Cambria" panose="02040503050406030204" pitchFamily="18" charset="0"/>
              <a:ea typeface="Cambria" panose="02040503050406030204" pitchFamily="18" charset="0"/>
              <a:cs typeface="Calibri"/>
            </a:endParaRPr>
          </a:p>
          <a:p>
            <a:pPr marL="285717" indent="-285717">
              <a:buClr>
                <a:schemeClr val="dk1"/>
              </a:buClr>
              <a:buSzPts val="1800"/>
              <a:buFont typeface="Noto Sans Symbols"/>
              <a:buChar char="▪"/>
            </a:pPr>
            <a:r>
              <a:rPr lang="en-US" sz="1800" dirty="0">
                <a:solidFill>
                  <a:schemeClr val="dk1"/>
                </a:solidFill>
                <a:latin typeface="Cambria" panose="02040503050406030204" pitchFamily="18" charset="0"/>
                <a:ea typeface="Cambria" panose="02040503050406030204" pitchFamily="18" charset="0"/>
                <a:cs typeface="Calibri"/>
              </a:rPr>
              <a:t>E-commerce websites changed the way Americans shop. The US gift industry is no exception.</a:t>
            </a:r>
          </a:p>
          <a:p>
            <a:pPr marL="285717" indent="-285717">
              <a:buClr>
                <a:schemeClr val="dk1"/>
              </a:buClr>
              <a:buSzPts val="1800"/>
              <a:buFont typeface="Noto Sans Symbols"/>
              <a:buChar char="▪"/>
            </a:pPr>
            <a:endParaRPr lang="en-US" sz="1800" dirty="0">
              <a:solidFill>
                <a:schemeClr val="dk1"/>
              </a:solidFill>
              <a:latin typeface="Cambria" panose="02040503050406030204" pitchFamily="18" charset="0"/>
              <a:ea typeface="Cambria" panose="02040503050406030204" pitchFamily="18" charset="0"/>
              <a:cs typeface="Calibri"/>
            </a:endParaRPr>
          </a:p>
          <a:p>
            <a:pPr marL="285717" indent="-285717">
              <a:buClr>
                <a:schemeClr val="dk1"/>
              </a:buClr>
              <a:buSzPts val="1800"/>
              <a:buFont typeface="Noto Sans Symbols"/>
              <a:buChar char="▪"/>
            </a:pPr>
            <a:r>
              <a:rPr lang="en-US" sz="1800" dirty="0">
                <a:latin typeface="Cambria" panose="02040503050406030204" pitchFamily="18" charset="0"/>
                <a:ea typeface="Cambria" panose="02040503050406030204" pitchFamily="18" charset="0"/>
              </a:rPr>
              <a:t>Walmart, the retail giant, started selling online in 2000 when it recognized the growing shift from retail to online.</a:t>
            </a:r>
            <a:endParaRPr lang="en-US" sz="1800" dirty="0">
              <a:solidFill>
                <a:schemeClr val="dk1"/>
              </a:solidFill>
              <a:latin typeface="Cambria" panose="02040503050406030204" pitchFamily="18" charset="0"/>
              <a:ea typeface="Cambria" panose="02040503050406030204" pitchFamily="18" charset="0"/>
              <a:cs typeface="Calibri"/>
            </a:endParaRPr>
          </a:p>
          <a:p>
            <a:pPr marL="285717" indent="-285717">
              <a:buClr>
                <a:schemeClr val="dk1"/>
              </a:buClr>
              <a:buSzPts val="1800"/>
              <a:buFont typeface="Noto Sans Symbols"/>
              <a:buChar char="▪"/>
            </a:pPr>
            <a:endParaRPr lang="en-US" sz="1800" dirty="0">
              <a:solidFill>
                <a:schemeClr val="dk1"/>
              </a:solidFill>
              <a:latin typeface="Cambria" panose="02040503050406030204" pitchFamily="18" charset="0"/>
              <a:ea typeface="Cambria" panose="02040503050406030204" pitchFamily="18" charset="0"/>
              <a:cs typeface="Calibri"/>
            </a:endParaRPr>
          </a:p>
          <a:p>
            <a:pPr marL="285717" indent="-285717">
              <a:buClr>
                <a:schemeClr val="dk1"/>
              </a:buClr>
              <a:buSzPts val="1800"/>
              <a:buFont typeface="Noto Sans Symbols"/>
              <a:buChar char="▪"/>
            </a:pPr>
            <a:r>
              <a:rPr lang="en-US" sz="1800" dirty="0">
                <a:solidFill>
                  <a:schemeClr val="dk1"/>
                </a:solidFill>
                <a:latin typeface="Cambria" panose="02040503050406030204" pitchFamily="18" charset="0"/>
                <a:ea typeface="Cambria" panose="02040503050406030204" pitchFamily="18" charset="0"/>
                <a:cs typeface="Calibri"/>
              </a:rPr>
              <a:t>In spite of the shift in the industry dynamics, CSS continued to sell its product through mass-market retailers and ignored the online channel. In fact, in Q1 2019 Earnings Conference Call (</a:t>
            </a:r>
            <a:r>
              <a:rPr lang="en-US" sz="1800" dirty="0">
                <a:solidFill>
                  <a:schemeClr val="dk1"/>
                </a:solidFill>
                <a:latin typeface="Cambria" panose="02040503050406030204" pitchFamily="18" charset="0"/>
                <a:ea typeface="Cambria" panose="02040503050406030204" pitchFamily="18" charset="0"/>
                <a:cs typeface="Calibri"/>
                <a:hlinkClick r:id="rId3"/>
              </a:rPr>
              <a:t>source</a:t>
            </a:r>
            <a:r>
              <a:rPr lang="en-US" sz="1800" dirty="0">
                <a:solidFill>
                  <a:schemeClr val="dk1"/>
                </a:solidFill>
                <a:latin typeface="Cambria" panose="02040503050406030204" pitchFamily="18" charset="0"/>
                <a:ea typeface="Cambria" panose="02040503050406030204" pitchFamily="18" charset="0"/>
                <a:cs typeface="Calibri"/>
              </a:rPr>
              <a:t>), the CEO acknowledged that CSS was expected to generate less than 5% of its revenue from online by the end of fiscal 2019 fiscal. The incumbent Directors overlooked the importance of reaching out directly to customers via online stores like Amazon.com. </a:t>
            </a:r>
          </a:p>
          <a:p>
            <a:pPr marL="285717" indent="-171430">
              <a:buClr>
                <a:schemeClr val="dk1"/>
              </a:buClr>
              <a:buSzPts val="1800"/>
            </a:pPr>
            <a:endParaRPr sz="1800" dirty="0">
              <a:solidFill>
                <a:schemeClr val="dk1"/>
              </a:solidFill>
              <a:latin typeface="Cambria" panose="02040503050406030204" pitchFamily="18" charset="0"/>
              <a:ea typeface="Cambria" panose="02040503050406030204" pitchFamily="18" charset="0"/>
              <a:cs typeface="Calibri"/>
              <a:sym typeface="Calibri"/>
            </a:endParaRPr>
          </a:p>
          <a:p>
            <a:pPr marL="285717" indent="-285717">
              <a:buClr>
                <a:schemeClr val="dk1"/>
              </a:buClr>
              <a:buSzPts val="1800"/>
              <a:buFont typeface="Noto Sans Symbols"/>
              <a:buChar char="▪"/>
            </a:pPr>
            <a:r>
              <a:rPr lang="en-US" sz="1800" dirty="0">
                <a:solidFill>
                  <a:schemeClr val="dk1"/>
                </a:solidFill>
                <a:latin typeface="Cambria" panose="02040503050406030204" pitchFamily="18" charset="0"/>
                <a:ea typeface="Cambria" panose="02040503050406030204" pitchFamily="18" charset="0"/>
                <a:cs typeface="Calibri"/>
                <a:sym typeface="Calibri"/>
              </a:rPr>
              <a:t>In fact, until the fiscal 2017 10-K, there is no mention of online sales. </a:t>
            </a:r>
            <a:endParaRPr sz="1800" dirty="0">
              <a:solidFill>
                <a:schemeClr val="dk1"/>
              </a:solidFill>
              <a:latin typeface="Cambria" panose="02040503050406030204" pitchFamily="18" charset="0"/>
              <a:ea typeface="Cambria" panose="02040503050406030204" pitchFamily="18" charset="0"/>
              <a:cs typeface="Calibri"/>
              <a:sym typeface="Calibri"/>
            </a:endParaRPr>
          </a:p>
        </p:txBody>
      </p:sp>
      <p:sp>
        <p:nvSpPr>
          <p:cNvPr id="10" name="Slide Number Placeholder 9"/>
          <p:cNvSpPr>
            <a:spLocks noGrp="1"/>
          </p:cNvSpPr>
          <p:nvPr>
            <p:ph type="sldNum" idx="12"/>
          </p:nvPr>
        </p:nvSpPr>
        <p:spPr/>
        <p:txBody>
          <a:bodyPr/>
          <a:lstStyle/>
          <a:p>
            <a:fld id="{00000000-1234-1234-1234-123412341234}" type="slidenum">
              <a:rPr lang="en-US" smtClean="0"/>
              <a:pPr/>
              <a:t>16</a:t>
            </a:fld>
            <a:endParaRPr lang="en-US"/>
          </a:p>
        </p:txBody>
      </p:sp>
      <p:cxnSp>
        <p:nvCxnSpPr>
          <p:cNvPr id="7" name="Straight Connector 6"/>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5"/>
          <p:cNvSpPr txBox="1">
            <a:spLocks noGrp="1"/>
          </p:cNvSpPr>
          <p:nvPr>
            <p:ph type="title"/>
          </p:nvPr>
        </p:nvSpPr>
        <p:spPr>
          <a:xfrm>
            <a:off x="81250" y="61421"/>
            <a:ext cx="10185990" cy="633361"/>
          </a:xfrm>
          <a:prstGeom prst="rect">
            <a:avLst/>
          </a:prstGeom>
          <a:noFill/>
          <a:ln>
            <a:noFill/>
          </a:ln>
        </p:spPr>
        <p:txBody>
          <a:bodyPr spcFirstLastPara="1" wrap="square" lIns="91415" tIns="45695" rIns="91415" bIns="45695" anchor="ctr" anchorCtr="0">
            <a:noAutofit/>
          </a:bodyPr>
          <a:lstStyle/>
          <a:p>
            <a:pPr algn="l">
              <a:buSzPts val="4400"/>
            </a:pPr>
            <a:r>
              <a:rPr lang="en-US" sz="2800" b="1" dirty="0"/>
              <a:t>Lack of Online Strategy</a:t>
            </a:r>
            <a:endParaRPr sz="2800" b="1" dirty="0"/>
          </a:p>
        </p:txBody>
      </p:sp>
      <p:sp>
        <p:nvSpPr>
          <p:cNvPr id="246" name="Google Shape;246;p25"/>
          <p:cNvSpPr txBox="1"/>
          <p:nvPr/>
        </p:nvSpPr>
        <p:spPr>
          <a:xfrm>
            <a:off x="81250" y="1927585"/>
            <a:ext cx="8856984" cy="6383286"/>
          </a:xfrm>
          <a:prstGeom prst="rect">
            <a:avLst/>
          </a:prstGeom>
          <a:noFill/>
          <a:ln>
            <a:noFill/>
          </a:ln>
        </p:spPr>
        <p:txBody>
          <a:bodyPr spcFirstLastPara="1" wrap="square" lIns="91415" tIns="45695" rIns="91415" bIns="45695" anchor="t" anchorCtr="0">
            <a:noAutofit/>
          </a:bodyPr>
          <a:lstStyle/>
          <a:p>
            <a:pPr marL="285717" indent="-285717">
              <a:buClr>
                <a:schemeClr val="dk1"/>
              </a:buClr>
              <a:buSzPts val="1800"/>
              <a:buFont typeface="Arial"/>
              <a:buChar char="•"/>
            </a:pPr>
            <a:r>
              <a:rPr lang="en-US" sz="1800" dirty="0">
                <a:solidFill>
                  <a:schemeClr val="dk1"/>
                </a:solidFill>
                <a:latin typeface="Calibri"/>
                <a:ea typeface="Calibri"/>
                <a:cs typeface="Calibri"/>
                <a:sym typeface="Calibri"/>
              </a:rPr>
              <a:t>According to a March 2018 Internet Retailer and </a:t>
            </a:r>
            <a:r>
              <a:rPr lang="en-US" sz="1800" dirty="0" err="1">
                <a:solidFill>
                  <a:schemeClr val="dk1"/>
                </a:solidFill>
                <a:latin typeface="Calibri"/>
                <a:ea typeface="Calibri"/>
                <a:cs typeface="Calibri"/>
                <a:sym typeface="Calibri"/>
              </a:rPr>
              <a:t>Bizrate</a:t>
            </a:r>
            <a:r>
              <a:rPr lang="en-US" sz="1800" dirty="0">
                <a:solidFill>
                  <a:schemeClr val="dk1"/>
                </a:solidFill>
                <a:latin typeface="Calibri"/>
                <a:ea typeface="Calibri"/>
                <a:cs typeface="Calibri"/>
                <a:sym typeface="Calibri"/>
              </a:rPr>
              <a:t> Insights survey, more consumers are buying gifts online each year. For instance, 76% of US shoppers said they purchased at least 25% of their gifts online in the last holiday shopping season (November to December). </a:t>
            </a:r>
          </a:p>
          <a:p>
            <a:pPr marL="285717" indent="-285717">
              <a:buClr>
                <a:schemeClr val="dk1"/>
              </a:buClr>
              <a:buSzPts val="1800"/>
              <a:buFont typeface="Arial"/>
              <a:buChar char="•"/>
            </a:pPr>
            <a:endParaRPr sz="1800" dirty="0">
              <a:solidFill>
                <a:schemeClr val="dk1"/>
              </a:solidFill>
              <a:latin typeface="Calibri"/>
              <a:ea typeface="Calibri"/>
              <a:cs typeface="Calibri"/>
              <a:sym typeface="Calibri"/>
            </a:endParaRPr>
          </a:p>
          <a:p>
            <a:pPr marL="285717" indent="-285717">
              <a:buClr>
                <a:schemeClr val="dk1"/>
              </a:buClr>
              <a:buSzPts val="1800"/>
              <a:buFont typeface="Arial"/>
              <a:buChar char="•"/>
            </a:pPr>
            <a:r>
              <a:rPr lang="en-US" sz="1800" dirty="0">
                <a:solidFill>
                  <a:schemeClr val="dk1"/>
                </a:solidFill>
                <a:latin typeface="Calibri"/>
                <a:ea typeface="Calibri"/>
                <a:cs typeface="Calibri"/>
                <a:sym typeface="Calibri"/>
              </a:rPr>
              <a:t>According to an IBISWorld report published in November 2018, over the past five years, the number of Gift Shops and Card Stores in the US has declined by -1.0% to reach revenue of $17bn in 2018. </a:t>
            </a:r>
          </a:p>
          <a:p>
            <a:pPr marL="285717" indent="-285717">
              <a:buClr>
                <a:schemeClr val="dk1"/>
              </a:buClr>
              <a:buSzPts val="1800"/>
              <a:buFont typeface="Arial"/>
              <a:buChar char="•"/>
            </a:pPr>
            <a:endParaRPr lang="en-US" sz="1800" dirty="0">
              <a:solidFill>
                <a:schemeClr val="dk1"/>
              </a:solidFill>
              <a:latin typeface="Calibri"/>
              <a:cs typeface="Calibri"/>
              <a:sym typeface="Calibri"/>
            </a:endParaRPr>
          </a:p>
          <a:p>
            <a:pPr marL="285717" indent="-285717">
              <a:buClr>
                <a:schemeClr val="dk1"/>
              </a:buClr>
              <a:buSzPts val="1800"/>
              <a:buFont typeface="Arial"/>
              <a:buChar char="•"/>
            </a:pPr>
            <a:r>
              <a:rPr lang="en-US" sz="1800" dirty="0">
                <a:solidFill>
                  <a:schemeClr val="dk1"/>
                </a:solidFill>
                <a:latin typeface="Calibri"/>
                <a:ea typeface="Calibri"/>
                <a:cs typeface="Calibri"/>
                <a:sym typeface="Calibri"/>
              </a:rPr>
              <a:t>The Board narrow-mindedly focused on acquisition for their revenue growth and ignored the industry’s changing dynamics. In the last seven earnings calls that Mr. </a:t>
            </a:r>
            <a:r>
              <a:rPr lang="en-US" sz="1800" dirty="0" err="1">
                <a:solidFill>
                  <a:schemeClr val="dk1"/>
                </a:solidFill>
                <a:latin typeface="Calibri"/>
                <a:ea typeface="Calibri"/>
                <a:cs typeface="Calibri"/>
                <a:sym typeface="Calibri"/>
              </a:rPr>
              <a:t>Munyan</a:t>
            </a:r>
            <a:r>
              <a:rPr lang="en-US" sz="1800" dirty="0">
                <a:solidFill>
                  <a:schemeClr val="dk1"/>
                </a:solidFill>
                <a:latin typeface="Calibri"/>
                <a:ea typeface="Calibri"/>
                <a:cs typeface="Calibri"/>
                <a:sym typeface="Calibri"/>
              </a:rPr>
              <a:t> has participated, executives and analysts on the calls have said the word "acquisition” 94 times, nearly five times as often as the word “online.” </a:t>
            </a:r>
          </a:p>
          <a:p>
            <a:pPr marL="285717" indent="-285717">
              <a:buClr>
                <a:schemeClr val="dk1"/>
              </a:buClr>
              <a:buSzPts val="1800"/>
              <a:buFont typeface="Arial"/>
              <a:buChar char="•"/>
            </a:pPr>
            <a:endParaRPr sz="1800" dirty="0">
              <a:solidFill>
                <a:schemeClr val="dk1"/>
              </a:solidFill>
              <a:latin typeface="Calibri"/>
              <a:ea typeface="Calibri"/>
              <a:cs typeface="Calibri"/>
              <a:sym typeface="Calibri"/>
            </a:endParaRPr>
          </a:p>
          <a:p>
            <a:endParaRPr sz="1800" dirty="0">
              <a:solidFill>
                <a:schemeClr val="dk1"/>
              </a:solidFill>
              <a:latin typeface="Calibri"/>
              <a:ea typeface="Calibri"/>
              <a:cs typeface="Calibri"/>
              <a:sym typeface="Calibri"/>
            </a:endParaRPr>
          </a:p>
          <a:p>
            <a:pPr marL="285717" indent="-171430">
              <a:buClr>
                <a:schemeClr val="dk1"/>
              </a:buClr>
              <a:buSzPts val="1800"/>
            </a:pPr>
            <a:endParaRPr sz="1800" dirty="0">
              <a:solidFill>
                <a:schemeClr val="dk1"/>
              </a:solidFill>
              <a:latin typeface="Calibri"/>
              <a:ea typeface="Calibri"/>
              <a:cs typeface="Calibri"/>
              <a:sym typeface="Calibri"/>
            </a:endParaRPr>
          </a:p>
          <a:p>
            <a:pPr marL="285717" indent="-171430">
              <a:buClr>
                <a:schemeClr val="dk1"/>
              </a:buClr>
              <a:buSzPts val="1800"/>
            </a:pPr>
            <a:endParaRPr sz="1800" dirty="0">
              <a:solidFill>
                <a:schemeClr val="dk1"/>
              </a:solidFill>
              <a:latin typeface="Calibri"/>
              <a:ea typeface="Calibri"/>
              <a:cs typeface="Calibri"/>
              <a:sym typeface="Calibri"/>
            </a:endParaRPr>
          </a:p>
        </p:txBody>
      </p:sp>
      <p:sp>
        <p:nvSpPr>
          <p:cNvPr id="10" name="Slide Number Placeholder 9"/>
          <p:cNvSpPr>
            <a:spLocks noGrp="1"/>
          </p:cNvSpPr>
          <p:nvPr>
            <p:ph type="sldNum" idx="12"/>
          </p:nvPr>
        </p:nvSpPr>
        <p:spPr/>
        <p:txBody>
          <a:bodyPr/>
          <a:lstStyle/>
          <a:p>
            <a:fld id="{00000000-1234-1234-1234-123412341234}" type="slidenum">
              <a:rPr lang="en-US" smtClean="0"/>
              <a:pPr/>
              <a:t>17</a:t>
            </a:fld>
            <a:endParaRPr lang="en-US"/>
          </a:p>
        </p:txBody>
      </p:sp>
      <p:cxnSp>
        <p:nvCxnSpPr>
          <p:cNvPr id="7" name="Straight Connector 6"/>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4787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xfrm>
            <a:off x="111968" y="36782"/>
            <a:ext cx="9579935" cy="824747"/>
          </a:xfrm>
          <a:prstGeom prst="rect">
            <a:avLst/>
          </a:prstGeom>
          <a:noFill/>
          <a:ln>
            <a:noFill/>
          </a:ln>
        </p:spPr>
        <p:txBody>
          <a:bodyPr spcFirstLastPara="1" wrap="square" lIns="91415" tIns="45695" rIns="91415" bIns="45695" anchor="ctr" anchorCtr="0">
            <a:noAutofit/>
          </a:bodyPr>
          <a:lstStyle/>
          <a:p>
            <a:pPr algn="l">
              <a:buSzPts val="3959"/>
            </a:pPr>
            <a:r>
              <a:rPr lang="en-US" sz="2800" b="1" dirty="0"/>
              <a:t>No meaningful brand presence on Amazon</a:t>
            </a:r>
            <a:endParaRPr sz="2800" b="1" dirty="0"/>
          </a:p>
        </p:txBody>
      </p:sp>
      <p:sp>
        <p:nvSpPr>
          <p:cNvPr id="258" name="Google Shape;258;p26"/>
          <p:cNvSpPr txBox="1"/>
          <p:nvPr/>
        </p:nvSpPr>
        <p:spPr>
          <a:xfrm>
            <a:off x="0" y="1172673"/>
            <a:ext cx="8856984" cy="5408905"/>
          </a:xfrm>
          <a:prstGeom prst="rect">
            <a:avLst/>
          </a:prstGeom>
          <a:noFill/>
          <a:ln>
            <a:noFill/>
          </a:ln>
        </p:spPr>
        <p:txBody>
          <a:bodyPr spcFirstLastPara="1" wrap="square" lIns="91415" tIns="45695" rIns="91415" bIns="45695" anchor="t" anchorCtr="0">
            <a:noAutofit/>
          </a:bodyPr>
          <a:lstStyle/>
          <a:p>
            <a:pPr marL="285717" indent="-285717">
              <a:buClr>
                <a:schemeClr val="dk1"/>
              </a:buClr>
              <a:buSzPts val="1800"/>
              <a:buFont typeface="Arial"/>
              <a:buChar char="•"/>
            </a:pPr>
            <a:r>
              <a:rPr lang="en-US" sz="1800" dirty="0"/>
              <a:t>In spite of being in the industry for more than three decades, CSS has no meaningful brand presence on Amazon.</a:t>
            </a:r>
          </a:p>
          <a:p>
            <a:pPr marL="285717" indent="-285717">
              <a:buClr>
                <a:schemeClr val="dk1"/>
              </a:buClr>
              <a:buSzPts val="1800"/>
              <a:buFont typeface="Arial"/>
              <a:buChar char="•"/>
            </a:pPr>
            <a:endParaRPr lang="en-US" sz="1800" dirty="0">
              <a:solidFill>
                <a:schemeClr val="dk1"/>
              </a:solidFill>
              <a:latin typeface="Calibri"/>
              <a:ea typeface="Calibri"/>
              <a:cs typeface="Calibri"/>
              <a:sym typeface="Calibri"/>
            </a:endParaRPr>
          </a:p>
          <a:p>
            <a:pPr marL="285717" indent="-285717">
              <a:buClr>
                <a:schemeClr val="dk1"/>
              </a:buClr>
              <a:buSzPts val="1800"/>
              <a:buFont typeface="Arial"/>
              <a:buChar char="•"/>
            </a:pPr>
            <a:r>
              <a:rPr lang="en-US" sz="1800" dirty="0">
                <a:solidFill>
                  <a:schemeClr val="dk1"/>
                </a:solidFill>
                <a:latin typeface="Calibri"/>
                <a:ea typeface="Calibri"/>
                <a:cs typeface="Calibri"/>
                <a:sym typeface="Calibri"/>
              </a:rPr>
              <a:t>None of CSS’s products is in the top 100 best selling products for Arts, Crafts &amp; Sewing or Greeting Cards.</a:t>
            </a:r>
            <a:endParaRPr dirty="0"/>
          </a:p>
          <a:p>
            <a:pPr marL="285717" indent="-171430">
              <a:buClr>
                <a:schemeClr val="dk1"/>
              </a:buClr>
              <a:buSzPts val="1800"/>
            </a:pPr>
            <a:endParaRPr sz="1800" dirty="0">
              <a:solidFill>
                <a:schemeClr val="dk1"/>
              </a:solidFill>
              <a:latin typeface="Calibri"/>
              <a:ea typeface="Calibri"/>
              <a:cs typeface="Calibri"/>
              <a:sym typeface="Calibri"/>
            </a:endParaRPr>
          </a:p>
          <a:p>
            <a:pPr marL="285717" indent="-285717">
              <a:buClr>
                <a:schemeClr val="dk1"/>
              </a:buClr>
              <a:buSzPts val="1800"/>
              <a:buFont typeface="Arial"/>
              <a:buChar char="•"/>
            </a:pPr>
            <a:r>
              <a:rPr lang="en-US" sz="1800" dirty="0">
                <a:solidFill>
                  <a:schemeClr val="dk1"/>
                </a:solidFill>
                <a:latin typeface="Calibri"/>
                <a:ea typeface="Calibri"/>
                <a:cs typeface="Calibri"/>
                <a:sym typeface="Calibri"/>
              </a:rPr>
              <a:t>CSS’s highest ranking ribbon product (Berwick ribbon) is in #12th position.</a:t>
            </a:r>
          </a:p>
          <a:p>
            <a:pPr marL="285717" indent="-285717">
              <a:buClr>
                <a:schemeClr val="dk1"/>
              </a:buClr>
              <a:buSzPts val="1800"/>
              <a:buFont typeface="Arial"/>
              <a:buChar char="•"/>
            </a:pPr>
            <a:endParaRPr lang="en-US" sz="1800" dirty="0">
              <a:solidFill>
                <a:schemeClr val="dk1"/>
              </a:solidFill>
              <a:latin typeface="Calibri"/>
              <a:ea typeface="Calibri"/>
              <a:cs typeface="Calibri"/>
              <a:sym typeface="Calibri"/>
            </a:endParaRPr>
          </a:p>
          <a:p>
            <a:pPr marL="285717" indent="-285717">
              <a:buClr>
                <a:schemeClr val="dk1"/>
              </a:buClr>
              <a:buSzPts val="1800"/>
              <a:buFont typeface="Arial"/>
              <a:buChar char="•"/>
            </a:pPr>
            <a:r>
              <a:rPr lang="en-IN" sz="1800" dirty="0">
                <a:solidFill>
                  <a:schemeClr val="dk1"/>
                </a:solidFill>
                <a:latin typeface="Calibri"/>
                <a:ea typeface="Calibri"/>
                <a:cs typeface="Calibri"/>
                <a:sym typeface="Calibri"/>
              </a:rPr>
              <a:t>Even in the small sub-set of products like Latch Hook, Cross Stitch, Embroidery, Needlepoint, Needle-felting and Buttons, CSS’s product is not in the top 5 best selling products list.</a:t>
            </a:r>
            <a:endParaRPr lang="en-US" sz="1800" dirty="0">
              <a:solidFill>
                <a:schemeClr val="dk1"/>
              </a:solidFill>
              <a:latin typeface="Calibri"/>
              <a:ea typeface="Calibri"/>
              <a:cs typeface="Calibri"/>
              <a:sym typeface="Calibri"/>
            </a:endParaRPr>
          </a:p>
          <a:p>
            <a:endParaRPr lang="en-US" sz="1800" b="1" u="sng" dirty="0">
              <a:solidFill>
                <a:schemeClr val="dk1"/>
              </a:solidFill>
              <a:latin typeface="Calibri"/>
              <a:ea typeface="Calibri"/>
              <a:cs typeface="Calibri"/>
              <a:sym typeface="Calibri"/>
            </a:endParaRPr>
          </a:p>
          <a:p>
            <a:endParaRPr sz="1800" b="1" u="sng" dirty="0">
              <a:solidFill>
                <a:schemeClr val="dk1"/>
              </a:solidFill>
              <a:latin typeface="Calibri"/>
              <a:ea typeface="Calibri"/>
              <a:cs typeface="Calibri"/>
              <a:sym typeface="Calibri"/>
            </a:endParaRPr>
          </a:p>
          <a:p>
            <a:pPr lvl="0"/>
            <a:r>
              <a:rPr lang="en-IN" sz="1800" b="1" u="sng" dirty="0">
                <a:solidFill>
                  <a:schemeClr val="dk1"/>
                </a:solidFill>
                <a:latin typeface="Calibri"/>
                <a:ea typeface="Calibri"/>
                <a:cs typeface="Calibri"/>
                <a:sym typeface="Calibri"/>
              </a:rPr>
              <a:t>Why should CSS increase sales on Amazon?</a:t>
            </a:r>
          </a:p>
          <a:p>
            <a:pPr lvl="0"/>
            <a:endParaRPr lang="en-IN" sz="1800" b="1" u="sng" dirty="0">
              <a:solidFill>
                <a:schemeClr val="dk1"/>
              </a:solidFill>
              <a:latin typeface="Calibri"/>
              <a:ea typeface="Calibri"/>
              <a:cs typeface="Calibri"/>
              <a:sym typeface="Calibri"/>
            </a:endParaRPr>
          </a:p>
          <a:p>
            <a:pPr lvl="0"/>
            <a:r>
              <a:rPr lang="en-IN" sz="1800" dirty="0">
                <a:solidFill>
                  <a:schemeClr val="dk1"/>
                </a:solidFill>
                <a:latin typeface="Calibri"/>
                <a:ea typeface="Calibri"/>
                <a:cs typeface="Calibri"/>
                <a:sym typeface="Calibri"/>
              </a:rPr>
              <a:t>As of July 2018, Amazon's share of the US e-commerce market was 49%. Not selling products through Amazon is a huge mistake.</a:t>
            </a:r>
            <a:endParaRPr lang="en-IN" sz="1800" u="sng" dirty="0">
              <a:solidFill>
                <a:schemeClr val="hlink"/>
              </a:solidFill>
              <a:latin typeface="Calibri"/>
              <a:ea typeface="Calibri"/>
              <a:cs typeface="Calibri"/>
              <a:sym typeface="Calibri"/>
              <a:hlinkClick r:id="rId3"/>
            </a:endParaRPr>
          </a:p>
          <a:p>
            <a:endParaRPr sz="1800" dirty="0">
              <a:solidFill>
                <a:schemeClr val="dk1"/>
              </a:solidFill>
              <a:latin typeface="Calibri"/>
              <a:ea typeface="Calibri"/>
              <a:cs typeface="Calibri"/>
              <a:sym typeface="Calibri"/>
            </a:endParaRPr>
          </a:p>
          <a:p>
            <a:endParaRPr sz="1800" dirty="0">
              <a:solidFill>
                <a:schemeClr val="dk1"/>
              </a:solidFill>
              <a:latin typeface="Calibri"/>
              <a:ea typeface="Calibri"/>
              <a:cs typeface="Calibri"/>
              <a:sym typeface="Calibri"/>
            </a:endParaRPr>
          </a:p>
        </p:txBody>
      </p:sp>
      <p:sp>
        <p:nvSpPr>
          <p:cNvPr id="10" name="Slide Number Placeholder 9"/>
          <p:cNvSpPr>
            <a:spLocks noGrp="1"/>
          </p:cNvSpPr>
          <p:nvPr>
            <p:ph type="sldNum" idx="12"/>
          </p:nvPr>
        </p:nvSpPr>
        <p:spPr/>
        <p:txBody>
          <a:bodyPr/>
          <a:lstStyle/>
          <a:p>
            <a:fld id="{00000000-1234-1234-1234-123412341234}" type="slidenum">
              <a:rPr lang="en-US" smtClean="0"/>
              <a:pPr/>
              <a:t>18</a:t>
            </a:fld>
            <a:endParaRPr lang="en-US"/>
          </a:p>
        </p:txBody>
      </p:sp>
      <p:cxnSp>
        <p:nvCxnSpPr>
          <p:cNvPr id="7" name="Straight Connector 6"/>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xfrm>
            <a:off x="113746" y="34866"/>
            <a:ext cx="9579935" cy="824747"/>
          </a:xfrm>
          <a:prstGeom prst="rect">
            <a:avLst/>
          </a:prstGeom>
          <a:noFill/>
          <a:ln>
            <a:noFill/>
          </a:ln>
        </p:spPr>
        <p:txBody>
          <a:bodyPr spcFirstLastPara="1" wrap="square" lIns="91415" tIns="45695" rIns="91415" bIns="45695" anchor="ctr" anchorCtr="0">
            <a:noAutofit/>
          </a:bodyPr>
          <a:lstStyle/>
          <a:p>
            <a:pPr algn="l">
              <a:buSzPts val="3959"/>
            </a:pPr>
            <a:r>
              <a:rPr lang="en-US" sz="2800" b="1" dirty="0"/>
              <a:t>No meaningful brand presence on Amazon</a:t>
            </a:r>
            <a:endParaRPr sz="2800" b="1" dirty="0"/>
          </a:p>
        </p:txBody>
      </p:sp>
      <p:sp>
        <p:nvSpPr>
          <p:cNvPr id="10" name="Slide Number Placeholder 9"/>
          <p:cNvSpPr>
            <a:spLocks noGrp="1"/>
          </p:cNvSpPr>
          <p:nvPr>
            <p:ph type="sldNum" idx="12"/>
          </p:nvPr>
        </p:nvSpPr>
        <p:spPr/>
        <p:txBody>
          <a:bodyPr/>
          <a:lstStyle/>
          <a:p>
            <a:fld id="{00000000-1234-1234-1234-123412341234}" type="slidenum">
              <a:rPr lang="en-US" smtClean="0"/>
              <a:pPr/>
              <a:t>19</a:t>
            </a:fld>
            <a:endParaRPr lang="en-US"/>
          </a:p>
        </p:txBody>
      </p:sp>
      <p:cxnSp>
        <p:nvCxnSpPr>
          <p:cNvPr id="7" name="Straight Connector 6"/>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46" y="981485"/>
            <a:ext cx="3745874" cy="659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06186" y="1198970"/>
            <a:ext cx="4572000" cy="3693319"/>
          </a:xfrm>
          <a:prstGeom prst="rect">
            <a:avLst/>
          </a:prstGeom>
        </p:spPr>
        <p:txBody>
          <a:bodyPr>
            <a:spAutoFit/>
          </a:bodyPr>
          <a:lstStyle/>
          <a:p>
            <a:r>
              <a:rPr lang="en-US" sz="1800" b="1" u="sng" dirty="0">
                <a:latin typeface="Cambria" panose="02040503050406030204" pitchFamily="18" charset="0"/>
                <a:ea typeface="Cambria" panose="02040503050406030204" pitchFamily="18" charset="0"/>
              </a:rPr>
              <a:t>CSS Industries does not have a Amazon Stores Page</a:t>
            </a:r>
          </a:p>
          <a:p>
            <a:endParaRPr lang="en-US" sz="1800" dirty="0">
              <a:latin typeface="Cambria" panose="02040503050406030204" pitchFamily="18" charset="0"/>
              <a:ea typeface="Cambria" panose="02040503050406030204" pitchFamily="18" charset="0"/>
            </a:endParaRPr>
          </a:p>
          <a:p>
            <a:r>
              <a:rPr lang="en-US" sz="1800" dirty="0">
                <a:latin typeface="Cambria" panose="02040503050406030204" pitchFamily="18" charset="0"/>
                <a:ea typeface="Cambria" panose="02040503050406030204" pitchFamily="18" charset="0"/>
              </a:rPr>
              <a:t>Amazon Stores allow brand owners to design and create multipage stores to showcase their brands and products on Amazon. It’s basically like creating your own ecommerce website on Amazon.</a:t>
            </a:r>
          </a:p>
          <a:p>
            <a:endParaRPr lang="en-US" sz="1800" dirty="0">
              <a:latin typeface="Cambria" panose="02040503050406030204" pitchFamily="18" charset="0"/>
              <a:ea typeface="Cambria" panose="02040503050406030204" pitchFamily="18" charset="0"/>
            </a:endParaRPr>
          </a:p>
          <a:p>
            <a:r>
              <a:rPr lang="en-US" sz="1800" dirty="0">
                <a:latin typeface="Cambria" panose="02040503050406030204" pitchFamily="18" charset="0"/>
                <a:ea typeface="Cambria" panose="02040503050406030204" pitchFamily="18" charset="0"/>
              </a:rPr>
              <a:t>Even though this feature launched in 2012, CSS Industries is yet to embrace this option.</a:t>
            </a:r>
          </a:p>
          <a:p>
            <a:endParaRPr lang="en-US" sz="1800" dirty="0">
              <a:latin typeface="Cambria" panose="02040503050406030204" pitchFamily="18" charset="0"/>
              <a:ea typeface="Cambria" panose="02040503050406030204" pitchFamily="18" charset="0"/>
            </a:endParaRPr>
          </a:p>
          <a:p>
            <a:endParaRPr lang="en-US" sz="1800" dirty="0">
              <a:latin typeface="Cambria" panose="02040503050406030204" pitchFamily="18" charset="0"/>
              <a:ea typeface="Cambria" panose="02040503050406030204" pitchFamily="18" charset="0"/>
            </a:endParaRPr>
          </a:p>
        </p:txBody>
      </p:sp>
      <p:sp>
        <p:nvSpPr>
          <p:cNvPr id="3" name="Rectangle 2"/>
          <p:cNvSpPr/>
          <p:nvPr/>
        </p:nvSpPr>
        <p:spPr>
          <a:xfrm>
            <a:off x="5411974" y="5390461"/>
            <a:ext cx="3466212" cy="1569660"/>
          </a:xfrm>
          <a:prstGeom prst="rect">
            <a:avLst/>
          </a:prstGeom>
          <a:solidFill>
            <a:schemeClr val="tx2">
              <a:lumMod val="90000"/>
            </a:schemeClr>
          </a:solidFill>
        </p:spPr>
        <p:txBody>
          <a:bodyPr wrap="square">
            <a:spAutoFit/>
          </a:bodyPr>
          <a:lstStyle/>
          <a:p>
            <a:r>
              <a:rPr lang="en-US" sz="2400" dirty="0">
                <a:latin typeface="Calibri" panose="020F0502020204030204" pitchFamily="34" charset="0"/>
                <a:ea typeface="Cambria" panose="02040503050406030204" pitchFamily="18" charset="0"/>
                <a:cs typeface="Calibri" panose="020F0502020204030204" pitchFamily="34" charset="0"/>
              </a:rPr>
              <a:t>This is the Amazon page of </a:t>
            </a:r>
            <a:r>
              <a:rPr lang="en-US" sz="2400" dirty="0" err="1">
                <a:latin typeface="Calibri" panose="020F0502020204030204" pitchFamily="34" charset="0"/>
                <a:ea typeface="Cambria" panose="02040503050406030204" pitchFamily="18" charset="0"/>
                <a:cs typeface="Calibri" panose="020F0502020204030204" pitchFamily="34" charset="0"/>
              </a:rPr>
              <a:t>LaRibbons</a:t>
            </a:r>
            <a:r>
              <a:rPr lang="en-US" sz="2400" dirty="0">
                <a:latin typeface="Calibri" panose="020F0502020204030204" pitchFamily="34" charset="0"/>
                <a:ea typeface="Cambria" panose="02040503050406030204" pitchFamily="18" charset="0"/>
                <a:cs typeface="Calibri" panose="020F0502020204030204" pitchFamily="34" charset="0"/>
              </a:rPr>
              <a:t>, a competitor for CSS Industries on Amazon</a:t>
            </a:r>
          </a:p>
        </p:txBody>
      </p:sp>
      <p:sp>
        <p:nvSpPr>
          <p:cNvPr id="4" name="Right Arrow 3"/>
          <p:cNvSpPr/>
          <p:nvPr/>
        </p:nvSpPr>
        <p:spPr>
          <a:xfrm>
            <a:off x="3859620" y="5725887"/>
            <a:ext cx="1496152" cy="6858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82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1342386" y="163285"/>
            <a:ext cx="6449144" cy="489857"/>
          </a:xfrm>
          <a:prstGeom prst="rect">
            <a:avLst/>
          </a:prstGeom>
          <a:noFill/>
          <a:ln>
            <a:noFill/>
          </a:ln>
        </p:spPr>
        <p:txBody>
          <a:bodyPr spcFirstLastPara="1" wrap="square" lIns="91415" tIns="45695" rIns="91415" bIns="45695" anchor="ctr" anchorCtr="0">
            <a:noAutofit/>
          </a:bodyPr>
          <a:lstStyle/>
          <a:p>
            <a:pPr>
              <a:buSzPts val="3800"/>
            </a:pPr>
            <a:r>
              <a:rPr lang="en-US" sz="2800" b="1" dirty="0"/>
              <a:t>CSS Cycle of Failure </a:t>
            </a:r>
            <a:endParaRPr sz="2800" b="1" dirty="0"/>
          </a:p>
        </p:txBody>
      </p:sp>
      <p:sp>
        <p:nvSpPr>
          <p:cNvPr id="12" name="Slide Number Placeholder 11"/>
          <p:cNvSpPr>
            <a:spLocks noGrp="1"/>
          </p:cNvSpPr>
          <p:nvPr>
            <p:ph type="sldNum" idx="12"/>
          </p:nvPr>
        </p:nvSpPr>
        <p:spPr/>
        <p:txBody>
          <a:bodyPr/>
          <a:lstStyle/>
          <a:p>
            <a:fld id="{00000000-1234-1234-1234-123412341234}" type="slidenum">
              <a:rPr lang="en-US" smtClean="0"/>
              <a:pPr/>
              <a:t>2</a:t>
            </a:fld>
            <a:endParaRPr lang="en-US"/>
          </a:p>
        </p:txBody>
      </p:sp>
      <p:cxnSp>
        <p:nvCxnSpPr>
          <p:cNvPr id="8" name="Straight Connector 7"/>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5" name="Picture 4">
            <a:extLst>
              <a:ext uri="{FF2B5EF4-FFF2-40B4-BE49-F238E27FC236}">
                <a16:creationId xmlns:a16="http://schemas.microsoft.com/office/drawing/2014/main" id="{BD7D0E25-7DBE-EB4A-A3C0-7543169DF671}"/>
              </a:ext>
            </a:extLst>
          </p:cNvPr>
          <p:cNvPicPr>
            <a:picLocks noChangeAspect="1"/>
          </p:cNvPicPr>
          <p:nvPr/>
        </p:nvPicPr>
        <p:blipFill>
          <a:blip r:embed="rId3"/>
          <a:stretch>
            <a:fillRect/>
          </a:stretch>
        </p:blipFill>
        <p:spPr>
          <a:xfrm>
            <a:off x="988862" y="1160286"/>
            <a:ext cx="6361603" cy="6462261"/>
          </a:xfrm>
          <a:prstGeom prst="rect">
            <a:avLst/>
          </a:prstGeom>
        </p:spPr>
      </p:pic>
    </p:spTree>
    <p:extLst>
      <p:ext uri="{BB962C8B-B14F-4D97-AF65-F5344CB8AC3E}">
        <p14:creationId xmlns:p14="http://schemas.microsoft.com/office/powerpoint/2010/main" val="2987944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95716" y="173027"/>
            <a:ext cx="7293935" cy="518084"/>
          </a:xfrm>
          <a:prstGeom prst="rect">
            <a:avLst/>
          </a:prstGeom>
          <a:noFill/>
          <a:ln>
            <a:noFill/>
          </a:ln>
        </p:spPr>
        <p:txBody>
          <a:bodyPr spcFirstLastPara="1" wrap="square" lIns="91415" tIns="45695" rIns="91415" bIns="45695" anchor="ctr" anchorCtr="0">
            <a:noAutofit/>
          </a:bodyPr>
          <a:lstStyle/>
          <a:p>
            <a:pPr>
              <a:buSzPts val="4400"/>
            </a:pPr>
            <a:r>
              <a:rPr lang="en-US" sz="2800" b="1" dirty="0"/>
              <a:t>Confusing Brand Name Competition</a:t>
            </a:r>
            <a:endParaRPr sz="2800" b="1" dirty="0"/>
          </a:p>
        </p:txBody>
      </p:sp>
      <p:sp>
        <p:nvSpPr>
          <p:cNvPr id="326" name="Google Shape;326;p31"/>
          <p:cNvSpPr txBox="1">
            <a:spLocks noGrp="1"/>
          </p:cNvSpPr>
          <p:nvPr>
            <p:ph type="body" idx="1"/>
          </p:nvPr>
        </p:nvSpPr>
        <p:spPr>
          <a:xfrm>
            <a:off x="145147" y="1813563"/>
            <a:ext cx="8795657" cy="1065554"/>
          </a:xfrm>
          <a:prstGeom prst="rect">
            <a:avLst/>
          </a:prstGeom>
          <a:noFill/>
          <a:ln>
            <a:noFill/>
          </a:ln>
        </p:spPr>
        <p:txBody>
          <a:bodyPr spcFirstLastPara="1" wrap="square" lIns="91415" tIns="45695" rIns="91415" bIns="45695" anchor="t" anchorCtr="0">
            <a:noAutofit/>
          </a:bodyPr>
          <a:lstStyle/>
          <a:p>
            <a:pPr marL="114286" indent="0">
              <a:buNone/>
            </a:pPr>
            <a:r>
              <a:rPr lang="en-US" sz="2400" dirty="0">
                <a:solidFill>
                  <a:schemeClr val="tx1"/>
                </a:solidFill>
              </a:rPr>
              <a:t>CSS owns a number of brands that appear to be competing for customers. CSS should consolidate to one or two brands </a:t>
            </a:r>
          </a:p>
          <a:p>
            <a:endParaRPr lang="en-US" sz="2400" dirty="0">
              <a:solidFill>
                <a:schemeClr val="tx1"/>
              </a:solidFill>
            </a:endParaRPr>
          </a:p>
          <a:p>
            <a:endParaRPr lang="en-US" sz="2400" dirty="0">
              <a:solidFill>
                <a:schemeClr val="tx1"/>
              </a:solidFill>
            </a:endParaRPr>
          </a:p>
        </p:txBody>
      </p:sp>
      <p:sp>
        <p:nvSpPr>
          <p:cNvPr id="4" name="Slide Number Placeholder 3"/>
          <p:cNvSpPr>
            <a:spLocks noGrp="1"/>
          </p:cNvSpPr>
          <p:nvPr>
            <p:ph type="sldNum" idx="12"/>
          </p:nvPr>
        </p:nvSpPr>
        <p:spPr/>
        <p:txBody>
          <a:bodyPr/>
          <a:lstStyle/>
          <a:p>
            <a:fld id="{00000000-1234-1234-1234-123412341234}" type="slidenum">
              <a:rPr lang="en-US" smtClean="0"/>
              <a:pPr/>
              <a:t>20</a:t>
            </a:fld>
            <a:endParaRPr lang="en-US"/>
          </a:p>
        </p:txBody>
      </p:sp>
      <p:cxnSp>
        <p:nvCxnSpPr>
          <p:cNvPr id="5" name="Straight Connector 4"/>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aphicFrame>
        <p:nvGraphicFramePr>
          <p:cNvPr id="7" name="Table 6">
            <a:extLst>
              <a:ext uri="{FF2B5EF4-FFF2-40B4-BE49-F238E27FC236}">
                <a16:creationId xmlns:a16="http://schemas.microsoft.com/office/drawing/2014/main" id="{AAF092EE-A47E-C149-B445-A6DCFB68F22A}"/>
              </a:ext>
            </a:extLst>
          </p:cNvPr>
          <p:cNvGraphicFramePr>
            <a:graphicFrameLocks noGrp="1"/>
          </p:cNvGraphicFramePr>
          <p:nvPr/>
        </p:nvGraphicFramePr>
        <p:xfrm>
          <a:off x="284205" y="3176095"/>
          <a:ext cx="8229600" cy="1420209"/>
        </p:xfrm>
        <a:graphic>
          <a:graphicData uri="http://schemas.openxmlformats.org/drawingml/2006/table">
            <a:tbl>
              <a:tblPr>
                <a:tableStyleId>{67A1E6B9-79C0-4B38-8260-E8EF84518F3D}</a:tableStyleId>
              </a:tblPr>
              <a:tblGrid>
                <a:gridCol w="1495715">
                  <a:extLst>
                    <a:ext uri="{9D8B030D-6E8A-4147-A177-3AD203B41FA5}">
                      <a16:colId xmlns:a16="http://schemas.microsoft.com/office/drawing/2014/main" val="1630760025"/>
                    </a:ext>
                  </a:extLst>
                </a:gridCol>
                <a:gridCol w="1077421">
                  <a:extLst>
                    <a:ext uri="{9D8B030D-6E8A-4147-A177-3AD203B41FA5}">
                      <a16:colId xmlns:a16="http://schemas.microsoft.com/office/drawing/2014/main" val="1800241374"/>
                    </a:ext>
                  </a:extLst>
                </a:gridCol>
                <a:gridCol w="1093266">
                  <a:extLst>
                    <a:ext uri="{9D8B030D-6E8A-4147-A177-3AD203B41FA5}">
                      <a16:colId xmlns:a16="http://schemas.microsoft.com/office/drawing/2014/main" val="795144232"/>
                    </a:ext>
                  </a:extLst>
                </a:gridCol>
                <a:gridCol w="1495715">
                  <a:extLst>
                    <a:ext uri="{9D8B030D-6E8A-4147-A177-3AD203B41FA5}">
                      <a16:colId xmlns:a16="http://schemas.microsoft.com/office/drawing/2014/main" val="1797015427"/>
                    </a:ext>
                  </a:extLst>
                </a:gridCol>
                <a:gridCol w="164782">
                  <a:extLst>
                    <a:ext uri="{9D8B030D-6E8A-4147-A177-3AD203B41FA5}">
                      <a16:colId xmlns:a16="http://schemas.microsoft.com/office/drawing/2014/main" val="105416188"/>
                    </a:ext>
                  </a:extLst>
                </a:gridCol>
                <a:gridCol w="1901332">
                  <a:extLst>
                    <a:ext uri="{9D8B030D-6E8A-4147-A177-3AD203B41FA5}">
                      <a16:colId xmlns:a16="http://schemas.microsoft.com/office/drawing/2014/main" val="2255824796"/>
                    </a:ext>
                  </a:extLst>
                </a:gridCol>
                <a:gridCol w="1001369">
                  <a:extLst>
                    <a:ext uri="{9D8B030D-6E8A-4147-A177-3AD203B41FA5}">
                      <a16:colId xmlns:a16="http://schemas.microsoft.com/office/drawing/2014/main" val="2353856209"/>
                    </a:ext>
                  </a:extLst>
                </a:gridCol>
              </a:tblGrid>
              <a:tr h="202887">
                <a:tc>
                  <a:txBody>
                    <a:bodyPr/>
                    <a:lstStyle/>
                    <a:p>
                      <a:pPr algn="l" fontAlgn="b"/>
                      <a:endParaRPr lang="en-US" sz="1200" b="1" i="0" u="sng"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sng" strike="noStrike">
                          <a:effectLst/>
                        </a:rPr>
                        <a:t>Instagram </a:t>
                      </a:r>
                      <a:endParaRPr lang="en-US" sz="1200" b="1" i="0" u="sng"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sng" strike="noStrike">
                          <a:effectLst/>
                        </a:rPr>
                        <a:t>Facebook </a:t>
                      </a:r>
                      <a:endParaRPr lang="en-US" sz="1200" b="1" i="0" u="sng"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sng" strike="noStrike">
                          <a:effectLst/>
                        </a:rPr>
                        <a:t>Pinterest </a:t>
                      </a:r>
                      <a:endParaRPr lang="en-US" sz="1200" b="1" i="0" u="sng"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1" i="0" u="sng"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sng" strike="noStrike">
                          <a:effectLst/>
                        </a:rPr>
                        <a:t>Website </a:t>
                      </a:r>
                      <a:endParaRPr lang="en-US" sz="1200" b="1" i="0" u="sng"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sng" strike="noStrike">
                          <a:effectLst/>
                        </a:rPr>
                        <a:t>Twitter </a:t>
                      </a:r>
                      <a:endParaRPr lang="en-US" sz="1200" b="1" i="0" u="sng" strike="noStrike">
                        <a:solidFill>
                          <a:srgbClr val="000000"/>
                        </a:solidFill>
                        <a:effectLst/>
                        <a:latin typeface="Calibri" panose="020F0502020204030204" pitchFamily="34" charset="0"/>
                      </a:endParaRPr>
                    </a:p>
                  </a:txBody>
                  <a:tcPr marL="9510" marR="9510" marT="9510" marB="0" anchor="b"/>
                </a:tc>
                <a:extLst>
                  <a:ext uri="{0D108BD9-81ED-4DB2-BD59-A6C34878D82A}">
                    <a16:rowId xmlns:a16="http://schemas.microsoft.com/office/drawing/2014/main" val="1136625407"/>
                  </a:ext>
                </a:extLst>
              </a:tr>
              <a:tr h="202887">
                <a:tc>
                  <a:txBody>
                    <a:bodyPr/>
                    <a:lstStyle/>
                    <a:p>
                      <a:pPr algn="l" fontAlgn="b"/>
                      <a:r>
                        <a:rPr lang="en-US" sz="1200" u="none" strike="noStrike">
                          <a:effectLst/>
                        </a:rPr>
                        <a:t>CSS Industries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r"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1,400 followers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r"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r"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cssindustries.com</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extLst>
                  <a:ext uri="{0D108BD9-81ED-4DB2-BD59-A6C34878D82A}">
                    <a16:rowId xmlns:a16="http://schemas.microsoft.com/office/drawing/2014/main" val="2470657606"/>
                  </a:ext>
                </a:extLst>
              </a:tr>
              <a:tr h="202887">
                <a:tc>
                  <a:txBody>
                    <a:bodyPr/>
                    <a:lstStyle/>
                    <a:p>
                      <a:pPr algn="l" fontAlgn="b"/>
                      <a:r>
                        <a:rPr lang="en-US" sz="1200" u="none" strike="noStrike">
                          <a:effectLst/>
                        </a:rPr>
                        <a:t>Lion Ribbon</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1,800 Followers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5,300 followers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22,000 monthly views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lionribbon.com</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366 Followers </a:t>
                      </a:r>
                      <a:endParaRPr lang="en-US" sz="1200" b="0" i="0" u="none" strike="noStrike">
                        <a:solidFill>
                          <a:srgbClr val="000000"/>
                        </a:solidFill>
                        <a:effectLst/>
                        <a:latin typeface="Calibri" panose="020F0502020204030204" pitchFamily="34" charset="0"/>
                      </a:endParaRPr>
                    </a:p>
                  </a:txBody>
                  <a:tcPr marL="9510" marR="9510" marT="9510" marB="0" anchor="b"/>
                </a:tc>
                <a:extLst>
                  <a:ext uri="{0D108BD9-81ED-4DB2-BD59-A6C34878D82A}">
                    <a16:rowId xmlns:a16="http://schemas.microsoft.com/office/drawing/2014/main" val="3732720174"/>
                  </a:ext>
                </a:extLst>
              </a:tr>
              <a:tr h="202887">
                <a:tc>
                  <a:txBody>
                    <a:bodyPr/>
                    <a:lstStyle/>
                    <a:p>
                      <a:pPr algn="l" fontAlgn="b"/>
                      <a:r>
                        <a:rPr lang="en-US" sz="1200" u="none" strike="noStrike">
                          <a:effectLst/>
                        </a:rPr>
                        <a:t>Offray Ribbon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1,200 Followers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5,500 followers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35,000 monthly views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offray.com</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extLst>
                  <a:ext uri="{0D108BD9-81ED-4DB2-BD59-A6C34878D82A}">
                    <a16:rowId xmlns:a16="http://schemas.microsoft.com/office/drawing/2014/main" val="2579179358"/>
                  </a:ext>
                </a:extLst>
              </a:tr>
              <a:tr h="202887">
                <a:tc>
                  <a:txBody>
                    <a:bodyPr/>
                    <a:lstStyle/>
                    <a:p>
                      <a:pPr algn="l" fontAlgn="b"/>
                      <a:r>
                        <a:rPr lang="en-US" sz="1200" u="none" strike="noStrike">
                          <a:effectLst/>
                        </a:rPr>
                        <a:t>Berwick Offray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1,300 followers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berwickoffraywholesale.com</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extLst>
                  <a:ext uri="{0D108BD9-81ED-4DB2-BD59-A6C34878D82A}">
                    <a16:rowId xmlns:a16="http://schemas.microsoft.com/office/drawing/2014/main" val="2564156336"/>
                  </a:ext>
                </a:extLst>
              </a:tr>
              <a:tr h="202887">
                <a:tc>
                  <a:txBody>
                    <a:bodyPr/>
                    <a:lstStyle/>
                    <a:p>
                      <a:pPr algn="l" fontAlgn="b"/>
                      <a:r>
                        <a:rPr lang="en-US" sz="1200" u="none" strike="noStrike">
                          <a:effectLst/>
                        </a:rPr>
                        <a:t>Hampshire Paper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r>
                        <a:rPr lang="en-US" sz="1200" u="none" strike="noStrike">
                          <a:effectLst/>
                        </a:rPr>
                        <a:t>188 followers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extLst>
                  <a:ext uri="{0D108BD9-81ED-4DB2-BD59-A6C34878D82A}">
                    <a16:rowId xmlns:a16="http://schemas.microsoft.com/office/drawing/2014/main" val="1227933984"/>
                  </a:ext>
                </a:extLst>
              </a:tr>
              <a:tr h="202887">
                <a:tc gridSpan="2">
                  <a:txBody>
                    <a:bodyPr/>
                    <a:lstStyle/>
                    <a:p>
                      <a:pPr algn="l" fontAlgn="b"/>
                      <a:r>
                        <a:rPr lang="en-US" sz="1200" u="none" strike="noStrike">
                          <a:effectLst/>
                        </a:rPr>
                        <a:t>Berwick Offray Ribbon Outlet </a:t>
                      </a:r>
                      <a:endParaRPr lang="en-US" sz="1200" b="0" i="0" u="none" strike="noStrike">
                        <a:solidFill>
                          <a:srgbClr val="000000"/>
                        </a:solidFill>
                        <a:effectLst/>
                        <a:latin typeface="Calibri" panose="020F0502020204030204" pitchFamily="34" charset="0"/>
                      </a:endParaRPr>
                    </a:p>
                  </a:txBody>
                  <a:tcPr marL="9510" marR="9510" marT="9510" marB="0" anchor="b"/>
                </a:tc>
                <a:tc hMerge="1">
                  <a:txBody>
                    <a:bodyPr/>
                    <a:lstStyle/>
                    <a:p>
                      <a:endParaRPr lang="en-US"/>
                    </a:p>
                  </a:txBody>
                  <a:tcPr/>
                </a:tc>
                <a:tc>
                  <a:txBody>
                    <a:bodyPr/>
                    <a:lstStyle/>
                    <a:p>
                      <a:pPr algn="l" fontAlgn="b"/>
                      <a:r>
                        <a:rPr lang="en-US" sz="1200" u="none" strike="noStrike">
                          <a:effectLst/>
                        </a:rPr>
                        <a:t>2,700 followers </a:t>
                      </a:r>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10" marR="9510" marT="951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10" marR="9510" marT="9510" marB="0" anchor="b"/>
                </a:tc>
                <a:extLst>
                  <a:ext uri="{0D108BD9-81ED-4DB2-BD59-A6C34878D82A}">
                    <a16:rowId xmlns:a16="http://schemas.microsoft.com/office/drawing/2014/main" val="3639613173"/>
                  </a:ext>
                </a:extLst>
              </a:tr>
            </a:tbl>
          </a:graphicData>
        </a:graphic>
      </p:graphicFrame>
    </p:spTree>
    <p:extLst>
      <p:ext uri="{BB962C8B-B14F-4D97-AF65-F5344CB8AC3E}">
        <p14:creationId xmlns:p14="http://schemas.microsoft.com/office/powerpoint/2010/main" val="2488382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95716" y="173027"/>
            <a:ext cx="7293935" cy="518084"/>
          </a:xfrm>
          <a:prstGeom prst="rect">
            <a:avLst/>
          </a:prstGeom>
          <a:noFill/>
          <a:ln>
            <a:noFill/>
          </a:ln>
        </p:spPr>
        <p:txBody>
          <a:bodyPr spcFirstLastPara="1" wrap="square" lIns="91415" tIns="45695" rIns="91415" bIns="45695" anchor="ctr" anchorCtr="0">
            <a:noAutofit/>
          </a:bodyPr>
          <a:lstStyle/>
          <a:p>
            <a:pPr>
              <a:buSzPts val="4400"/>
            </a:pPr>
            <a:r>
              <a:rPr lang="en-US" sz="2800" b="1" dirty="0"/>
              <a:t>Streamline Brand Names </a:t>
            </a:r>
            <a:endParaRPr sz="2800" b="1" dirty="0"/>
          </a:p>
        </p:txBody>
      </p:sp>
      <p:sp>
        <p:nvSpPr>
          <p:cNvPr id="326" name="Google Shape;326;p31"/>
          <p:cNvSpPr txBox="1">
            <a:spLocks noGrp="1"/>
          </p:cNvSpPr>
          <p:nvPr>
            <p:ph type="body" idx="1"/>
          </p:nvPr>
        </p:nvSpPr>
        <p:spPr>
          <a:xfrm>
            <a:off x="206931" y="1628212"/>
            <a:ext cx="4908767" cy="2844925"/>
          </a:xfrm>
          <a:prstGeom prst="rect">
            <a:avLst/>
          </a:prstGeom>
          <a:noFill/>
          <a:ln>
            <a:noFill/>
          </a:ln>
        </p:spPr>
        <p:txBody>
          <a:bodyPr spcFirstLastPara="1" wrap="square" lIns="91415" tIns="45695" rIns="91415" bIns="45695" anchor="t" anchorCtr="0">
            <a:noAutofit/>
          </a:bodyPr>
          <a:lstStyle/>
          <a:p>
            <a:r>
              <a:rPr lang="en-US" sz="2400" dirty="0">
                <a:solidFill>
                  <a:schemeClr val="tx1"/>
                </a:solidFill>
              </a:rPr>
              <a:t>Amazon is selling at least eight CSS brands under separate online brands and amazon stores </a:t>
            </a:r>
          </a:p>
        </p:txBody>
      </p:sp>
      <p:sp>
        <p:nvSpPr>
          <p:cNvPr id="4" name="Slide Number Placeholder 3"/>
          <p:cNvSpPr>
            <a:spLocks noGrp="1"/>
          </p:cNvSpPr>
          <p:nvPr>
            <p:ph type="sldNum" idx="12"/>
          </p:nvPr>
        </p:nvSpPr>
        <p:spPr/>
        <p:txBody>
          <a:bodyPr/>
          <a:lstStyle/>
          <a:p>
            <a:fld id="{00000000-1234-1234-1234-123412341234}" type="slidenum">
              <a:rPr lang="en-US" smtClean="0"/>
              <a:pPr/>
              <a:t>21</a:t>
            </a:fld>
            <a:endParaRPr lang="en-US"/>
          </a:p>
        </p:txBody>
      </p:sp>
      <p:cxnSp>
        <p:nvCxnSpPr>
          <p:cNvPr id="5" name="Straight Connector 4"/>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3" name="Picture 2">
            <a:extLst>
              <a:ext uri="{FF2B5EF4-FFF2-40B4-BE49-F238E27FC236}">
                <a16:creationId xmlns:a16="http://schemas.microsoft.com/office/drawing/2014/main" id="{C5E236D3-37D8-494A-BC99-38735F101A72}"/>
              </a:ext>
            </a:extLst>
          </p:cNvPr>
          <p:cNvPicPr>
            <a:picLocks noChangeAspect="1"/>
          </p:cNvPicPr>
          <p:nvPr/>
        </p:nvPicPr>
        <p:blipFill>
          <a:blip r:embed="rId3"/>
          <a:stretch>
            <a:fillRect/>
          </a:stretch>
        </p:blipFill>
        <p:spPr>
          <a:xfrm>
            <a:off x="5431996" y="1242802"/>
            <a:ext cx="2654300" cy="6273800"/>
          </a:xfrm>
          <a:prstGeom prst="rect">
            <a:avLst/>
          </a:prstGeom>
        </p:spPr>
      </p:pic>
    </p:spTree>
    <p:extLst>
      <p:ext uri="{BB962C8B-B14F-4D97-AF65-F5344CB8AC3E}">
        <p14:creationId xmlns:p14="http://schemas.microsoft.com/office/powerpoint/2010/main" val="33580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22</a:t>
            </a:fld>
            <a:endParaRPr lang="en-US"/>
          </a:p>
        </p:txBody>
      </p:sp>
      <p:sp>
        <p:nvSpPr>
          <p:cNvPr id="5" name="Pentagon 4">
            <a:extLst>
              <a:ext uri="{FF2B5EF4-FFF2-40B4-BE49-F238E27FC236}">
                <a16:creationId xmlns:a16="http://schemas.microsoft.com/office/drawing/2014/main" id="{674CCCD2-F695-CC4E-92F0-5F21825DC0C5}"/>
              </a:ext>
            </a:extLst>
          </p:cNvPr>
          <p:cNvSpPr/>
          <p:nvPr/>
        </p:nvSpPr>
        <p:spPr>
          <a:xfrm rot="5400000">
            <a:off x="3613298" y="1462757"/>
            <a:ext cx="1616148" cy="426365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2777470" y="2792752"/>
            <a:ext cx="3287803" cy="972948"/>
          </a:xfrm>
        </p:spPr>
        <p:txBody>
          <a:bodyPr/>
          <a:lstStyle/>
          <a:p>
            <a:pPr algn="ctr">
              <a:buNone/>
            </a:pPr>
            <a:r>
              <a:rPr lang="en-US" b="1" dirty="0"/>
              <a:t>Huge Compensation</a:t>
            </a:r>
            <a:endParaRPr lang="en-IN" b="1" dirty="0"/>
          </a:p>
        </p:txBody>
      </p:sp>
    </p:spTree>
    <p:extLst>
      <p:ext uri="{BB962C8B-B14F-4D97-AF65-F5344CB8AC3E}">
        <p14:creationId xmlns:p14="http://schemas.microsoft.com/office/powerpoint/2010/main" val="90010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84713" y="16178"/>
            <a:ext cx="9144000" cy="1032850"/>
          </a:xfrm>
          <a:prstGeom prst="rect">
            <a:avLst/>
          </a:prstGeom>
          <a:noFill/>
          <a:ln>
            <a:noFill/>
          </a:ln>
        </p:spPr>
        <p:txBody>
          <a:bodyPr spcFirstLastPara="1" wrap="square" lIns="91415" tIns="45695" rIns="91415" bIns="45695" anchor="ctr" anchorCtr="0">
            <a:noAutofit/>
          </a:bodyPr>
          <a:lstStyle/>
          <a:p>
            <a:pPr algn="l">
              <a:buSzPts val="3400"/>
            </a:pPr>
            <a:r>
              <a:rPr lang="en-US" sz="2800" b="1" dirty="0"/>
              <a:t>In the last decade, the Board richly rewarded the CEO</a:t>
            </a:r>
            <a:endParaRPr sz="2800" b="1" dirty="0"/>
          </a:p>
        </p:txBody>
      </p:sp>
      <p:graphicFrame>
        <p:nvGraphicFramePr>
          <p:cNvPr id="184" name="Google Shape;184;p21"/>
          <p:cNvGraphicFramePr/>
          <p:nvPr>
            <p:extLst>
              <p:ext uri="{D42A27DB-BD31-4B8C-83A1-F6EECF244321}">
                <p14:modId xmlns:p14="http://schemas.microsoft.com/office/powerpoint/2010/main" val="3645051451"/>
              </p:ext>
            </p:extLst>
          </p:nvPr>
        </p:nvGraphicFramePr>
        <p:xfrm>
          <a:off x="179512" y="2672991"/>
          <a:ext cx="2106623" cy="4865085"/>
        </p:xfrm>
        <a:graphic>
          <a:graphicData uri="http://schemas.openxmlformats.org/drawingml/2006/table">
            <a:tbl>
              <a:tblPr>
                <a:noFill/>
                <a:tableStyleId>{AEEA8306-BFEA-456A-B048-523D4162C06C}</a:tableStyleId>
              </a:tblPr>
              <a:tblGrid>
                <a:gridCol w="356713">
                  <a:extLst>
                    <a:ext uri="{9D8B030D-6E8A-4147-A177-3AD203B41FA5}">
                      <a16:colId xmlns:a16="http://schemas.microsoft.com/office/drawing/2014/main" val="20000"/>
                    </a:ext>
                  </a:extLst>
                </a:gridCol>
                <a:gridCol w="861494">
                  <a:extLst>
                    <a:ext uri="{9D8B030D-6E8A-4147-A177-3AD203B41FA5}">
                      <a16:colId xmlns:a16="http://schemas.microsoft.com/office/drawing/2014/main" val="20001"/>
                    </a:ext>
                  </a:extLst>
                </a:gridCol>
                <a:gridCol w="888416">
                  <a:extLst>
                    <a:ext uri="{9D8B030D-6E8A-4147-A177-3AD203B41FA5}">
                      <a16:colId xmlns:a16="http://schemas.microsoft.com/office/drawing/2014/main" val="20002"/>
                    </a:ext>
                  </a:extLst>
                </a:gridCol>
              </a:tblGrid>
              <a:tr h="340243">
                <a:tc>
                  <a:txBody>
                    <a:bodyPr/>
                    <a:lstStyle/>
                    <a:p>
                      <a:pPr marL="0" marR="0" lvl="0" indent="0" algn="ctr" rtl="0">
                        <a:spcBef>
                          <a:spcPts val="0"/>
                        </a:spcBef>
                        <a:spcAft>
                          <a:spcPts val="0"/>
                        </a:spcAft>
                        <a:buNone/>
                      </a:pPr>
                      <a:r>
                        <a:rPr lang="en-US" sz="1200" b="1" i="0" u="none" strike="noStrike" cap="none" dirty="0">
                          <a:solidFill>
                            <a:srgbClr val="000000"/>
                          </a:solidFill>
                          <a:latin typeface="Calibri"/>
                          <a:ea typeface="Calibri"/>
                          <a:cs typeface="Calibri"/>
                          <a:sym typeface="Calibri"/>
                        </a:rPr>
                        <a:t>Year</a:t>
                      </a:r>
                      <a:endParaRPr sz="1600" dirty="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i="0" u="none" strike="noStrike" cap="none" dirty="0">
                          <a:solidFill>
                            <a:srgbClr val="000000"/>
                          </a:solidFill>
                          <a:latin typeface="Calibri"/>
                          <a:ea typeface="Calibri"/>
                          <a:cs typeface="Calibri"/>
                          <a:sym typeface="Calibri"/>
                        </a:rPr>
                        <a:t>Salary ($)</a:t>
                      </a:r>
                      <a:endParaRPr sz="1600" dirty="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i="0" u="none" strike="noStrike" cap="none" dirty="0">
                          <a:solidFill>
                            <a:srgbClr val="000000"/>
                          </a:solidFill>
                          <a:latin typeface="Calibri"/>
                          <a:ea typeface="Calibri"/>
                          <a:cs typeface="Calibri"/>
                          <a:sym typeface="Calibri"/>
                        </a:rPr>
                        <a:t>Salary hike %</a:t>
                      </a:r>
                      <a:endParaRPr sz="1600" dirty="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7117">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2018</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654,491</a:t>
                      </a:r>
                      <a:endParaRPr sz="1600" dirty="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2.0%</a:t>
                      </a:r>
                      <a:endParaRPr sz="1600" dirty="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7117">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2017</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641,658</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2.5%</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7117">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2016</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626,008</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3.0%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7117">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2015</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607,775</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3.0%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77117">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2014</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590,073</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3.0%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77117">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2013</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572,886</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3.0%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77117">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2012</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556,200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3.0%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77117">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2011</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540,000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2.9%</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77117">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2010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525,000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0.0%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77117">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2009</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525,000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9.4%</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77117">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2008</a:t>
                      </a:r>
                      <a:endParaRPr sz="1600" dirty="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480,000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6.7%</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203847">
                <a:tc>
                  <a:txBody>
                    <a:bodyPr/>
                    <a:lstStyle/>
                    <a:p>
                      <a:pPr marL="0" marR="0" lvl="0" indent="0" algn="l" rtl="0">
                        <a:spcBef>
                          <a:spcPts val="0"/>
                        </a:spcBef>
                        <a:spcAft>
                          <a:spcPts val="0"/>
                        </a:spcAft>
                        <a:buNone/>
                      </a:pPr>
                      <a:r>
                        <a:rPr lang="en-US" sz="1200" b="0" i="0" u="none" strike="noStrike" cap="none" dirty="0">
                          <a:solidFill>
                            <a:srgbClr val="000000"/>
                          </a:solidFill>
                          <a:latin typeface="Calibri"/>
                          <a:ea typeface="Calibri"/>
                          <a:cs typeface="Calibri"/>
                          <a:sym typeface="Calibri"/>
                        </a:rPr>
                        <a:t> </a:t>
                      </a:r>
                    </a:p>
                    <a:p>
                      <a:pPr marL="0" marR="0" lvl="0" indent="0" algn="l" rtl="0">
                        <a:spcBef>
                          <a:spcPts val="0"/>
                        </a:spcBef>
                        <a:spcAft>
                          <a:spcPts val="0"/>
                        </a:spcAft>
                        <a:buNone/>
                      </a:pPr>
                      <a:r>
                        <a:rPr lang="en-US" sz="1200" b="0" i="0" u="none" strike="noStrike" cap="none" dirty="0">
                          <a:solidFill>
                            <a:srgbClr val="000000"/>
                          </a:solidFill>
                          <a:latin typeface="Calibri"/>
                          <a:ea typeface="Calibri"/>
                          <a:cs typeface="Calibri"/>
                          <a:sym typeface="Calibri"/>
                        </a:rPr>
                        <a:t> DOJ</a:t>
                      </a:r>
                      <a:endParaRPr sz="1600" dirty="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200" b="0" i="0" u="none" strike="noStrike" cap="none" dirty="0">
                          <a:solidFill>
                            <a:srgbClr val="000000"/>
                          </a:solidFill>
                          <a:latin typeface="Calibri"/>
                          <a:ea typeface="Calibri"/>
                          <a:cs typeface="Calibri"/>
                          <a:sym typeface="Calibri"/>
                        </a:rPr>
                        <a:t>450,000</a:t>
                      </a:r>
                      <a:endParaRPr sz="1600"/>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b="0" i="0" u="none" strike="noStrike" cap="none" dirty="0">
                        <a:solidFill>
                          <a:srgbClr val="000000"/>
                        </a:solidFill>
                        <a:latin typeface="Calibri"/>
                        <a:ea typeface="Calibri"/>
                        <a:cs typeface="Calibri"/>
                        <a:sym typeface="Calibri"/>
                      </a:endParaRPr>
                    </a:p>
                  </a:txBody>
                  <a:tcPr marL="9525" marR="9525" marT="1079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85" name="Google Shape;185;p21"/>
          <p:cNvSpPr txBox="1"/>
          <p:nvPr/>
        </p:nvSpPr>
        <p:spPr>
          <a:xfrm>
            <a:off x="179512" y="2062627"/>
            <a:ext cx="2357454" cy="872033"/>
          </a:xfrm>
          <a:prstGeom prst="rect">
            <a:avLst/>
          </a:prstGeom>
          <a:noFill/>
          <a:ln>
            <a:noFill/>
          </a:ln>
        </p:spPr>
        <p:txBody>
          <a:bodyPr spcFirstLastPara="1" wrap="square" lIns="91415" tIns="45695" rIns="91415" bIns="45695" anchor="t" anchorCtr="0">
            <a:noAutofit/>
          </a:bodyPr>
          <a:lstStyle/>
          <a:p>
            <a:r>
              <a:rPr lang="en-US" sz="1300" dirty="0">
                <a:solidFill>
                  <a:schemeClr val="dk1"/>
                </a:solidFill>
                <a:latin typeface="Calibri"/>
                <a:ea typeface="Calibri"/>
                <a:cs typeface="Calibri"/>
                <a:sym typeface="Calibri"/>
              </a:rPr>
              <a:t>CEO received base salary hikes in 11 out of 12 years.</a:t>
            </a:r>
            <a:endParaRPr sz="1300" dirty="0">
              <a:solidFill>
                <a:schemeClr val="dk1"/>
              </a:solidFill>
              <a:latin typeface="Calibri"/>
              <a:ea typeface="Calibri"/>
              <a:cs typeface="Calibri"/>
              <a:sym typeface="Calibri"/>
            </a:endParaRPr>
          </a:p>
        </p:txBody>
      </p:sp>
      <p:sp>
        <p:nvSpPr>
          <p:cNvPr id="186" name="Google Shape;186;p21"/>
          <p:cNvSpPr txBox="1"/>
          <p:nvPr/>
        </p:nvSpPr>
        <p:spPr>
          <a:xfrm>
            <a:off x="2502580" y="2425619"/>
            <a:ext cx="2357454" cy="741298"/>
          </a:xfrm>
          <a:prstGeom prst="rect">
            <a:avLst/>
          </a:prstGeom>
          <a:noFill/>
          <a:ln>
            <a:noFill/>
          </a:ln>
        </p:spPr>
        <p:txBody>
          <a:bodyPr spcFirstLastPara="1" wrap="square" lIns="91415" tIns="45695" rIns="91415" bIns="45695" anchor="t" anchorCtr="0">
            <a:noAutofit/>
          </a:bodyPr>
          <a:lstStyle/>
          <a:p>
            <a:r>
              <a:rPr lang="en-US" sz="1300" dirty="0">
                <a:solidFill>
                  <a:schemeClr val="dk1"/>
                </a:solidFill>
                <a:latin typeface="Calibri"/>
                <a:ea typeface="Calibri"/>
                <a:cs typeface="Calibri"/>
                <a:sym typeface="Calibri"/>
              </a:rPr>
              <a:t>In 12 years, the Board awarded discretionary bonuses to the CEO for 8 years.</a:t>
            </a:r>
            <a:endParaRPr sz="1300" dirty="0">
              <a:solidFill>
                <a:schemeClr val="dk1"/>
              </a:solidFill>
              <a:latin typeface="Calibri"/>
              <a:ea typeface="Calibri"/>
              <a:cs typeface="Calibri"/>
              <a:sym typeface="Calibri"/>
            </a:endParaRPr>
          </a:p>
        </p:txBody>
      </p:sp>
      <p:sp>
        <p:nvSpPr>
          <p:cNvPr id="187" name="Google Shape;187;p21"/>
          <p:cNvSpPr/>
          <p:nvPr/>
        </p:nvSpPr>
        <p:spPr>
          <a:xfrm>
            <a:off x="2468885" y="1980623"/>
            <a:ext cx="2384023" cy="325712"/>
          </a:xfrm>
          <a:prstGeom prst="rect">
            <a:avLst/>
          </a:prstGeom>
          <a:solidFill>
            <a:schemeClr val="accent6"/>
          </a:solidFill>
          <a:ln>
            <a:noFill/>
          </a:ln>
        </p:spPr>
        <p:txBody>
          <a:bodyPr spcFirstLastPara="1" wrap="square" lIns="91415" tIns="45695" rIns="91415" bIns="45695" anchor="ctr" anchorCtr="0">
            <a:noAutofit/>
          </a:bodyPr>
          <a:lstStyle/>
          <a:p>
            <a:r>
              <a:rPr lang="en-US" b="1" dirty="0">
                <a:solidFill>
                  <a:schemeClr val="lt1"/>
                </a:solidFill>
                <a:latin typeface="Calibri"/>
                <a:ea typeface="Calibri"/>
                <a:cs typeface="Calibri"/>
                <a:sym typeface="Calibri"/>
              </a:rPr>
              <a:t>2. Discretionary</a:t>
            </a:r>
            <a:r>
              <a:rPr lang="en-US" dirty="0">
                <a:solidFill>
                  <a:schemeClr val="lt1"/>
                </a:solidFill>
                <a:latin typeface="Calibri"/>
                <a:ea typeface="Calibri"/>
                <a:cs typeface="Calibri"/>
                <a:sym typeface="Calibri"/>
              </a:rPr>
              <a:t> </a:t>
            </a:r>
            <a:r>
              <a:rPr lang="en-US" b="1" dirty="0">
                <a:solidFill>
                  <a:schemeClr val="lt1"/>
                </a:solidFill>
                <a:latin typeface="Calibri"/>
                <a:ea typeface="Calibri"/>
                <a:cs typeface="Calibri"/>
                <a:sym typeface="Calibri"/>
              </a:rPr>
              <a:t>bonus</a:t>
            </a:r>
            <a:endParaRPr dirty="0">
              <a:solidFill>
                <a:schemeClr val="lt1"/>
              </a:solidFill>
              <a:latin typeface="Calibri"/>
              <a:ea typeface="Calibri"/>
              <a:cs typeface="Calibri"/>
              <a:sym typeface="Calibri"/>
            </a:endParaRPr>
          </a:p>
        </p:txBody>
      </p:sp>
      <p:sp>
        <p:nvSpPr>
          <p:cNvPr id="188" name="Google Shape;188;p21"/>
          <p:cNvSpPr/>
          <p:nvPr/>
        </p:nvSpPr>
        <p:spPr>
          <a:xfrm>
            <a:off x="179512" y="1678944"/>
            <a:ext cx="2287503" cy="322952"/>
          </a:xfrm>
          <a:prstGeom prst="rect">
            <a:avLst/>
          </a:prstGeom>
          <a:solidFill>
            <a:schemeClr val="accent6"/>
          </a:solidFill>
          <a:ln>
            <a:noFill/>
          </a:ln>
        </p:spPr>
        <p:txBody>
          <a:bodyPr spcFirstLastPara="1" wrap="square" lIns="91415" tIns="45695" rIns="91415" bIns="45695" anchor="ctr" anchorCtr="0">
            <a:noAutofit/>
          </a:bodyPr>
          <a:lstStyle/>
          <a:p>
            <a:r>
              <a:rPr lang="en-US" b="1" dirty="0">
                <a:solidFill>
                  <a:schemeClr val="lt1"/>
                </a:solidFill>
                <a:latin typeface="Calibri"/>
                <a:ea typeface="Calibri"/>
                <a:cs typeface="Calibri"/>
                <a:sym typeface="Calibri"/>
              </a:rPr>
              <a:t>1. Salary hike</a:t>
            </a:r>
            <a:endParaRPr dirty="0"/>
          </a:p>
        </p:txBody>
      </p:sp>
      <p:graphicFrame>
        <p:nvGraphicFramePr>
          <p:cNvPr id="189" name="Google Shape;189;p21"/>
          <p:cNvGraphicFramePr/>
          <p:nvPr>
            <p:extLst>
              <p:ext uri="{D42A27DB-BD31-4B8C-83A1-F6EECF244321}">
                <p14:modId xmlns:p14="http://schemas.microsoft.com/office/powerpoint/2010/main" val="1229349663"/>
              </p:ext>
            </p:extLst>
          </p:nvPr>
        </p:nvGraphicFramePr>
        <p:xfrm>
          <a:off x="2658140" y="3224896"/>
          <a:ext cx="1828800" cy="2701328"/>
        </p:xfrm>
        <a:graphic>
          <a:graphicData uri="http://schemas.openxmlformats.org/drawingml/2006/table">
            <a:tbl>
              <a:tblPr>
                <a:noFill/>
                <a:tableStyleId>{3CAC243A-68EB-4A88-8A50-D6D0CC6D5273}</a:tableStyleId>
              </a:tblPr>
              <a:tblGrid>
                <a:gridCol w="8128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tblGrid>
              <a:tr h="326428">
                <a:tc>
                  <a:txBody>
                    <a:bodyPr/>
                    <a:lstStyle/>
                    <a:p>
                      <a:pPr marL="0" marR="0" lvl="0" indent="0" algn="ctr" rtl="0">
                        <a:spcBef>
                          <a:spcPts val="0"/>
                        </a:spcBef>
                        <a:spcAft>
                          <a:spcPts val="0"/>
                        </a:spcAft>
                        <a:buNone/>
                      </a:pPr>
                      <a:r>
                        <a:rPr lang="en-US" sz="1200" u="none" strike="noStrike" cap="none" dirty="0"/>
                        <a:t>Year</a:t>
                      </a:r>
                      <a:endParaRPr sz="1200" b="1" i="0" u="none" strike="noStrike" cap="none" dirty="0">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a:t>Bonus</a:t>
                      </a:r>
                      <a:endParaRPr sz="1200" b="1" i="0" u="none" strike="noStrike" cap="none">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00"/>
                  </a:ext>
                </a:extLst>
              </a:tr>
              <a:tr h="215900">
                <a:tc>
                  <a:txBody>
                    <a:bodyPr/>
                    <a:lstStyle/>
                    <a:p>
                      <a:pPr marL="0" marR="0" lvl="0" indent="0" algn="ctr" rtl="0">
                        <a:spcBef>
                          <a:spcPts val="0"/>
                        </a:spcBef>
                        <a:spcAft>
                          <a:spcPts val="0"/>
                        </a:spcAft>
                        <a:buNone/>
                      </a:pPr>
                      <a:r>
                        <a:rPr lang="en-US" sz="1200" u="none" strike="noStrike" cap="none"/>
                        <a:t>2018</a:t>
                      </a:r>
                      <a:endParaRPr sz="1200" b="0" i="0" u="none" strike="noStrike" cap="none">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dirty="0"/>
                        <a:t> $186,530 </a:t>
                      </a:r>
                      <a:endParaRPr sz="1200" b="0" i="0" u="none" strike="noStrike" cap="none" dirty="0">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01"/>
                  </a:ext>
                </a:extLst>
              </a:tr>
              <a:tr h="215900">
                <a:tc>
                  <a:txBody>
                    <a:bodyPr/>
                    <a:lstStyle/>
                    <a:p>
                      <a:pPr marL="0" marR="0" lvl="0" indent="0" algn="ctr" rtl="0">
                        <a:spcBef>
                          <a:spcPts val="0"/>
                        </a:spcBef>
                        <a:spcAft>
                          <a:spcPts val="0"/>
                        </a:spcAft>
                        <a:buNone/>
                      </a:pPr>
                      <a:r>
                        <a:rPr lang="en-US" sz="1200" u="none" strike="noStrike" cap="none"/>
                        <a:t>2017</a:t>
                      </a:r>
                      <a:endParaRPr sz="1200" b="0" i="0" u="none" strike="noStrike" cap="none">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dirty="0"/>
                        <a:t> — </a:t>
                      </a:r>
                      <a:endParaRPr sz="1200" b="0" i="0" u="none" strike="noStrike" cap="none" dirty="0">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02"/>
                  </a:ext>
                </a:extLst>
              </a:tr>
              <a:tr h="215900">
                <a:tc>
                  <a:txBody>
                    <a:bodyPr/>
                    <a:lstStyle/>
                    <a:p>
                      <a:pPr marL="0" marR="0" lvl="0" indent="0" algn="ctr" rtl="0">
                        <a:spcBef>
                          <a:spcPts val="0"/>
                        </a:spcBef>
                        <a:spcAft>
                          <a:spcPts val="0"/>
                        </a:spcAft>
                        <a:buNone/>
                      </a:pPr>
                      <a:r>
                        <a:rPr lang="en-US" sz="1200" u="none" strike="noStrike" cap="none"/>
                        <a:t>2016</a:t>
                      </a:r>
                      <a:endParaRPr sz="1200" b="0" i="0" u="none" strike="noStrike" cap="none">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dirty="0"/>
                        <a:t> $81,380 </a:t>
                      </a:r>
                      <a:endParaRPr sz="1200" b="0" i="0" u="none" strike="noStrike" cap="none" dirty="0">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03"/>
                  </a:ext>
                </a:extLst>
              </a:tr>
              <a:tr h="215900">
                <a:tc>
                  <a:txBody>
                    <a:bodyPr/>
                    <a:lstStyle/>
                    <a:p>
                      <a:pPr marL="0" marR="0" lvl="0" indent="0" algn="ctr" rtl="0">
                        <a:spcBef>
                          <a:spcPts val="0"/>
                        </a:spcBef>
                        <a:spcAft>
                          <a:spcPts val="0"/>
                        </a:spcAft>
                        <a:buNone/>
                      </a:pPr>
                      <a:r>
                        <a:rPr lang="en-US" sz="1200" u="none" strike="noStrike" cap="none"/>
                        <a:t>2015</a:t>
                      </a:r>
                      <a:endParaRPr sz="1200" b="0" i="0" u="none" strike="noStrike" cap="none">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dirty="0"/>
                        <a:t> $72,933 </a:t>
                      </a:r>
                      <a:endParaRPr sz="1200" b="0" i="0" u="none" strike="noStrike" cap="none" dirty="0">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04"/>
                  </a:ext>
                </a:extLst>
              </a:tr>
              <a:tr h="215900">
                <a:tc>
                  <a:txBody>
                    <a:bodyPr/>
                    <a:lstStyle/>
                    <a:p>
                      <a:pPr marL="0" marR="0" lvl="0" indent="0" algn="ctr" rtl="0">
                        <a:spcBef>
                          <a:spcPts val="0"/>
                        </a:spcBef>
                        <a:spcAft>
                          <a:spcPts val="0"/>
                        </a:spcAft>
                        <a:buNone/>
                      </a:pPr>
                      <a:r>
                        <a:rPr lang="en-US" sz="1200" u="none" strike="noStrike" cap="none"/>
                        <a:t>2014</a:t>
                      </a:r>
                      <a:endParaRPr sz="1200" b="0" i="0" u="none" strike="noStrike" cap="none">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dirty="0"/>
                        <a:t> $59,007 </a:t>
                      </a:r>
                      <a:endParaRPr sz="1200" b="0" i="0" u="none" strike="noStrike" cap="none" dirty="0">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05"/>
                  </a:ext>
                </a:extLst>
              </a:tr>
              <a:tr h="215900">
                <a:tc>
                  <a:txBody>
                    <a:bodyPr/>
                    <a:lstStyle/>
                    <a:p>
                      <a:pPr marL="0" marR="0" lvl="0" indent="0" algn="ctr" rtl="0">
                        <a:spcBef>
                          <a:spcPts val="0"/>
                        </a:spcBef>
                        <a:spcAft>
                          <a:spcPts val="0"/>
                        </a:spcAft>
                        <a:buNone/>
                      </a:pPr>
                      <a:r>
                        <a:rPr lang="en-US" sz="1200" u="none" strike="noStrike" cap="none"/>
                        <a:t>2013</a:t>
                      </a:r>
                      <a:endParaRPr sz="1200" b="0" i="0" u="none" strike="noStrike" cap="none">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dirty="0"/>
                        <a:t> $93,761 </a:t>
                      </a:r>
                      <a:endParaRPr sz="1200" b="0" i="0" u="none" strike="noStrike" cap="none" dirty="0">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06"/>
                  </a:ext>
                </a:extLst>
              </a:tr>
              <a:tr h="215900">
                <a:tc>
                  <a:txBody>
                    <a:bodyPr/>
                    <a:lstStyle/>
                    <a:p>
                      <a:pPr marL="0" marR="0" lvl="0" indent="0" algn="ctr" rtl="0">
                        <a:spcBef>
                          <a:spcPts val="0"/>
                        </a:spcBef>
                        <a:spcAft>
                          <a:spcPts val="0"/>
                        </a:spcAft>
                        <a:buNone/>
                      </a:pPr>
                      <a:r>
                        <a:rPr lang="en-US" sz="1200" u="none" strike="noStrike" cap="none"/>
                        <a:t>2012</a:t>
                      </a:r>
                      <a:endParaRPr sz="1200" b="0" i="0" u="none" strike="noStrike" cap="none">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dirty="0"/>
                        <a:t> $96,223 </a:t>
                      </a:r>
                      <a:endParaRPr sz="1200" b="0" i="0" u="none" strike="noStrike" cap="none" dirty="0">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07"/>
                  </a:ext>
                </a:extLst>
              </a:tr>
              <a:tr h="215900">
                <a:tc>
                  <a:txBody>
                    <a:bodyPr/>
                    <a:lstStyle/>
                    <a:p>
                      <a:pPr marL="0" marR="0" lvl="0" indent="0" algn="ctr" rtl="0">
                        <a:spcBef>
                          <a:spcPts val="0"/>
                        </a:spcBef>
                        <a:spcAft>
                          <a:spcPts val="0"/>
                        </a:spcAft>
                        <a:buNone/>
                      </a:pPr>
                      <a:r>
                        <a:rPr lang="en-US" sz="1200" u="none" strike="noStrike" cap="none"/>
                        <a:t>2011</a:t>
                      </a:r>
                      <a:endParaRPr sz="1200" b="0" i="0" u="none" strike="noStrike" cap="none">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dirty="0"/>
                        <a:t> $137,760 </a:t>
                      </a:r>
                      <a:endParaRPr sz="1200" b="0" i="0" u="none" strike="noStrike" cap="none" dirty="0">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08"/>
                  </a:ext>
                </a:extLst>
              </a:tr>
              <a:tr h="215900">
                <a:tc>
                  <a:txBody>
                    <a:bodyPr/>
                    <a:lstStyle/>
                    <a:p>
                      <a:pPr marL="0" marR="0" lvl="0" indent="0" algn="ctr" rtl="0">
                        <a:spcBef>
                          <a:spcPts val="0"/>
                        </a:spcBef>
                        <a:spcAft>
                          <a:spcPts val="0"/>
                        </a:spcAft>
                        <a:buNone/>
                      </a:pPr>
                      <a:r>
                        <a:rPr lang="en-US" sz="1200" u="none" strike="noStrike" cap="none"/>
                        <a:t>2010</a:t>
                      </a:r>
                      <a:endParaRPr sz="1200" b="0" i="0" u="none" strike="noStrike" cap="none">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dirty="0"/>
                        <a:t> — </a:t>
                      </a:r>
                      <a:endParaRPr sz="1200" b="0" i="0" u="none" strike="noStrike" cap="none" dirty="0">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09"/>
                  </a:ext>
                </a:extLst>
              </a:tr>
              <a:tr h="215900">
                <a:tc>
                  <a:txBody>
                    <a:bodyPr/>
                    <a:lstStyle/>
                    <a:p>
                      <a:pPr marL="0" marR="0" lvl="0" indent="0" algn="ctr" rtl="0">
                        <a:spcBef>
                          <a:spcPts val="0"/>
                        </a:spcBef>
                        <a:spcAft>
                          <a:spcPts val="0"/>
                        </a:spcAft>
                        <a:buNone/>
                      </a:pPr>
                      <a:r>
                        <a:rPr lang="en-US" sz="1200" u="none" strike="noStrike" cap="none"/>
                        <a:t>2009</a:t>
                      </a:r>
                      <a:endParaRPr sz="1200" b="0" i="0" u="none" strike="noStrike" cap="none">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dirty="0"/>
                        <a:t> — </a:t>
                      </a:r>
                      <a:endParaRPr sz="1200" b="0" i="0" u="none" strike="noStrike" cap="none" dirty="0">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10"/>
                  </a:ext>
                </a:extLst>
              </a:tr>
              <a:tr h="215900">
                <a:tc>
                  <a:txBody>
                    <a:bodyPr/>
                    <a:lstStyle/>
                    <a:p>
                      <a:pPr marL="0" marR="0" lvl="0" indent="0" algn="ctr" rtl="0">
                        <a:spcBef>
                          <a:spcPts val="0"/>
                        </a:spcBef>
                        <a:spcAft>
                          <a:spcPts val="0"/>
                        </a:spcAft>
                        <a:buNone/>
                      </a:pPr>
                      <a:r>
                        <a:rPr lang="en-US" sz="1200" u="none" strike="noStrike" cap="none"/>
                        <a:t>2008</a:t>
                      </a:r>
                      <a:endParaRPr sz="1200" b="0" i="0" u="none" strike="noStrike" cap="none">
                        <a:solidFill>
                          <a:srgbClr val="000000"/>
                        </a:solidFill>
                        <a:latin typeface="Calibri"/>
                        <a:ea typeface="Calibri"/>
                        <a:cs typeface="Calibri"/>
                        <a:sym typeface="Calibri"/>
                      </a:endParaRPr>
                    </a:p>
                  </a:txBody>
                  <a:tcPr marL="9525" marR="9525" marT="10795" marB="0" anchor="b"/>
                </a:tc>
                <a:tc>
                  <a:txBody>
                    <a:bodyPr/>
                    <a:lstStyle/>
                    <a:p>
                      <a:pPr marL="0" marR="0" lvl="0" indent="0" algn="ctr" rtl="0">
                        <a:spcBef>
                          <a:spcPts val="0"/>
                        </a:spcBef>
                        <a:spcAft>
                          <a:spcPts val="0"/>
                        </a:spcAft>
                        <a:buNone/>
                      </a:pPr>
                      <a:r>
                        <a:rPr lang="en-US" sz="1200" u="none" strike="noStrike" cap="none" dirty="0"/>
                        <a:t> $297,973 </a:t>
                      </a:r>
                      <a:endParaRPr sz="1200" b="0" i="0" u="none" strike="noStrike" cap="none" dirty="0">
                        <a:solidFill>
                          <a:srgbClr val="000000"/>
                        </a:solidFill>
                        <a:latin typeface="Calibri"/>
                        <a:ea typeface="Calibri"/>
                        <a:cs typeface="Calibri"/>
                        <a:sym typeface="Calibri"/>
                      </a:endParaRPr>
                    </a:p>
                  </a:txBody>
                  <a:tcPr marL="9525" marR="9525" marT="10795" marB="0" anchor="b"/>
                </a:tc>
                <a:extLst>
                  <a:ext uri="{0D108BD9-81ED-4DB2-BD59-A6C34878D82A}">
                    <a16:rowId xmlns:a16="http://schemas.microsoft.com/office/drawing/2014/main" val="10011"/>
                  </a:ext>
                </a:extLst>
              </a:tr>
            </a:tbl>
          </a:graphicData>
        </a:graphic>
      </p:graphicFrame>
      <p:cxnSp>
        <p:nvCxnSpPr>
          <p:cNvPr id="192" name="Google Shape;192;p21"/>
          <p:cNvCxnSpPr/>
          <p:nvPr/>
        </p:nvCxnSpPr>
        <p:spPr>
          <a:xfrm>
            <a:off x="2467015" y="2306335"/>
            <a:ext cx="0" cy="5310199"/>
          </a:xfrm>
          <a:prstGeom prst="straightConnector1">
            <a:avLst/>
          </a:prstGeom>
          <a:noFill/>
          <a:ln w="9525" cap="flat" cmpd="sng">
            <a:solidFill>
              <a:srgbClr val="4A7DBA"/>
            </a:solidFill>
            <a:prstDash val="solid"/>
            <a:round/>
            <a:headEnd type="none" w="sm" len="sm"/>
            <a:tailEnd type="none" w="sm" len="sm"/>
          </a:ln>
        </p:spPr>
      </p:cxnSp>
      <p:cxnSp>
        <p:nvCxnSpPr>
          <p:cNvPr id="193" name="Google Shape;193;p21"/>
          <p:cNvCxnSpPr/>
          <p:nvPr/>
        </p:nvCxnSpPr>
        <p:spPr>
          <a:xfrm flipH="1">
            <a:off x="4850850" y="2626241"/>
            <a:ext cx="2058" cy="4990293"/>
          </a:xfrm>
          <a:prstGeom prst="straightConnector1">
            <a:avLst/>
          </a:prstGeom>
          <a:noFill/>
          <a:ln w="9525" cap="flat" cmpd="sng">
            <a:solidFill>
              <a:srgbClr val="4A7DBA"/>
            </a:solidFill>
            <a:prstDash val="solid"/>
            <a:round/>
            <a:headEnd type="none" w="sm" len="sm"/>
            <a:tailEnd type="none" w="sm" len="sm"/>
          </a:ln>
        </p:spPr>
      </p:cxnSp>
      <p:sp>
        <p:nvSpPr>
          <p:cNvPr id="194" name="Google Shape;194;p21"/>
          <p:cNvSpPr/>
          <p:nvPr/>
        </p:nvSpPr>
        <p:spPr>
          <a:xfrm>
            <a:off x="4860034" y="2282832"/>
            <a:ext cx="2719551" cy="343409"/>
          </a:xfrm>
          <a:prstGeom prst="rect">
            <a:avLst/>
          </a:prstGeom>
          <a:solidFill>
            <a:schemeClr val="accent6"/>
          </a:solidFill>
          <a:ln>
            <a:noFill/>
          </a:ln>
        </p:spPr>
        <p:txBody>
          <a:bodyPr spcFirstLastPara="1" wrap="square" lIns="91415" tIns="45695" rIns="91415" bIns="45695" anchor="ctr" anchorCtr="0">
            <a:noAutofit/>
          </a:bodyPr>
          <a:lstStyle/>
          <a:p>
            <a:r>
              <a:rPr lang="en-US" b="1" dirty="0">
                <a:solidFill>
                  <a:schemeClr val="lt1"/>
                </a:solidFill>
                <a:latin typeface="Calibri"/>
                <a:ea typeface="Calibri"/>
                <a:cs typeface="Calibri"/>
                <a:sym typeface="Calibri"/>
              </a:rPr>
              <a:t>3. Performance bonus</a:t>
            </a:r>
            <a:endParaRPr dirty="0">
              <a:solidFill>
                <a:schemeClr val="lt1"/>
              </a:solidFill>
              <a:latin typeface="Calibri"/>
              <a:ea typeface="Calibri"/>
              <a:cs typeface="Calibri"/>
              <a:sym typeface="Calibri"/>
            </a:endParaRPr>
          </a:p>
        </p:txBody>
      </p:sp>
      <p:sp>
        <p:nvSpPr>
          <p:cNvPr id="195" name="Google Shape;195;p21"/>
          <p:cNvSpPr txBox="1"/>
          <p:nvPr/>
        </p:nvSpPr>
        <p:spPr>
          <a:xfrm>
            <a:off x="4893988" y="2832481"/>
            <a:ext cx="4070500" cy="784830"/>
          </a:xfrm>
          <a:prstGeom prst="rect">
            <a:avLst/>
          </a:prstGeom>
          <a:noFill/>
          <a:ln>
            <a:noFill/>
          </a:ln>
        </p:spPr>
        <p:txBody>
          <a:bodyPr spcFirstLastPara="1" wrap="square" lIns="91415" tIns="45695" rIns="91415" bIns="45695" anchor="t" anchorCtr="0">
            <a:noAutofit/>
          </a:bodyPr>
          <a:lstStyle/>
          <a:p>
            <a:r>
              <a:rPr lang="en-US" sz="1300" dirty="0">
                <a:solidFill>
                  <a:schemeClr val="dk1"/>
                </a:solidFill>
                <a:latin typeface="Calibri"/>
                <a:ea typeface="Calibri"/>
                <a:cs typeface="Calibri"/>
                <a:sym typeface="Calibri"/>
              </a:rPr>
              <a:t>The Board rewarded the CEO with performance awards during 2013 - 2016, during which the share price remained stagnant.</a:t>
            </a:r>
            <a:endParaRPr sz="1300" dirty="0">
              <a:solidFill>
                <a:schemeClr val="dk1"/>
              </a:solidFill>
              <a:latin typeface="Calibri"/>
              <a:ea typeface="Calibri"/>
              <a:cs typeface="Calibri"/>
              <a:sym typeface="Calibri"/>
            </a:endParaRPr>
          </a:p>
        </p:txBody>
      </p:sp>
      <p:sp>
        <p:nvSpPr>
          <p:cNvPr id="196" name="Google Shape;196;p21"/>
          <p:cNvSpPr/>
          <p:nvPr/>
        </p:nvSpPr>
        <p:spPr>
          <a:xfrm>
            <a:off x="84713" y="934189"/>
            <a:ext cx="5170856" cy="518708"/>
          </a:xfrm>
          <a:prstGeom prst="rect">
            <a:avLst/>
          </a:prstGeom>
          <a:noFill/>
          <a:ln>
            <a:noFill/>
          </a:ln>
        </p:spPr>
        <p:txBody>
          <a:bodyPr spcFirstLastPara="1" wrap="square" lIns="91415" tIns="45695" rIns="91415" bIns="45695" anchor="t" anchorCtr="0">
            <a:noAutofit/>
          </a:bodyPr>
          <a:lstStyle/>
          <a:p>
            <a:r>
              <a:rPr lang="en-US" sz="1800" dirty="0">
                <a:solidFill>
                  <a:schemeClr val="dk1"/>
                </a:solidFill>
                <a:latin typeface="Calibri"/>
                <a:ea typeface="Calibri"/>
                <a:cs typeface="Calibri"/>
                <a:sym typeface="Calibri"/>
              </a:rPr>
              <a:t>The CEO enjoys huge and increasing compensation.</a:t>
            </a:r>
            <a:endParaRPr sz="1800" dirty="0">
              <a:solidFill>
                <a:schemeClr val="dk1"/>
              </a:solidFill>
              <a:latin typeface="Calibri"/>
              <a:ea typeface="Calibri"/>
              <a:cs typeface="Calibri"/>
              <a:sym typeface="Calibri"/>
            </a:endParaRPr>
          </a:p>
        </p:txBody>
      </p:sp>
      <p:pic>
        <p:nvPicPr>
          <p:cNvPr id="202" name="Google Shape;202;p21"/>
          <p:cNvPicPr preferRelativeResize="0"/>
          <p:nvPr/>
        </p:nvPicPr>
        <p:blipFill rotWithShape="1">
          <a:blip r:embed="rId3">
            <a:alphaModFix/>
          </a:blip>
          <a:srcRect/>
          <a:stretch/>
        </p:blipFill>
        <p:spPr>
          <a:xfrm>
            <a:off x="5255569" y="934189"/>
            <a:ext cx="3814003" cy="1276381"/>
          </a:xfrm>
          <a:prstGeom prst="rect">
            <a:avLst/>
          </a:prstGeom>
          <a:noFill/>
          <a:ln>
            <a:noFill/>
          </a:ln>
        </p:spPr>
      </p:pic>
      <p:graphicFrame>
        <p:nvGraphicFramePr>
          <p:cNvPr id="23" name="Chart 22"/>
          <p:cNvGraphicFramePr/>
          <p:nvPr>
            <p:extLst>
              <p:ext uri="{D42A27DB-BD31-4B8C-83A1-F6EECF244321}">
                <p14:modId xmlns:p14="http://schemas.microsoft.com/office/powerpoint/2010/main" val="4055312652"/>
              </p:ext>
            </p:extLst>
          </p:nvPr>
        </p:nvGraphicFramePr>
        <p:xfrm>
          <a:off x="4913089" y="3767195"/>
          <a:ext cx="4230915" cy="3108960"/>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0" name="Rectangle 19"/>
          <p:cNvSpPr/>
          <p:nvPr/>
        </p:nvSpPr>
        <p:spPr>
          <a:xfrm>
            <a:off x="318" y="7646556"/>
            <a:ext cx="9144000" cy="2249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spcCol="0" rtlCol="0" anchor="ctr"/>
          <a:lstStyle/>
          <a:p>
            <a:pPr lvl="0"/>
            <a:r>
              <a:rPr lang="en-US" sz="1000" i="1" dirty="0">
                <a:solidFill>
                  <a:schemeClr val="tx1"/>
                </a:solidFill>
              </a:rPr>
              <a:t>Source: Company filings</a:t>
            </a:r>
          </a:p>
        </p:txBody>
      </p:sp>
      <p:sp>
        <p:nvSpPr>
          <p:cNvPr id="22" name="Slide Number Placeholder 21"/>
          <p:cNvSpPr>
            <a:spLocks noGrp="1"/>
          </p:cNvSpPr>
          <p:nvPr>
            <p:ph type="sldNum" idx="12"/>
          </p:nvPr>
        </p:nvSpPr>
        <p:spPr>
          <a:xfrm>
            <a:off x="7010718" y="7556615"/>
            <a:ext cx="2133600" cy="413808"/>
          </a:xfrm>
        </p:spPr>
        <p:txBody>
          <a:bodyPr/>
          <a:lstStyle/>
          <a:p>
            <a:fld id="{00000000-1234-1234-1234-123412341234}" type="slidenum">
              <a:rPr lang="en-US" smtClean="0">
                <a:solidFill>
                  <a:schemeClr val="bg1"/>
                </a:solidFill>
              </a:rPr>
              <a:pPr/>
              <a:t>23</a:t>
            </a:fld>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0" name="Rectangle 29"/>
          <p:cNvSpPr/>
          <p:nvPr/>
        </p:nvSpPr>
        <p:spPr>
          <a:xfrm>
            <a:off x="0" y="7547430"/>
            <a:ext cx="9144000" cy="2249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spcCol="0" rtlCol="0" anchor="ctr"/>
          <a:lstStyle/>
          <a:p>
            <a:pPr lvl="0"/>
            <a:r>
              <a:rPr lang="en-US" sz="1000" i="1" dirty="0">
                <a:solidFill>
                  <a:schemeClr val="tx1"/>
                </a:solidFill>
              </a:rPr>
              <a:t>Source: Company filings</a:t>
            </a:r>
          </a:p>
        </p:txBody>
      </p:sp>
      <p:pic>
        <p:nvPicPr>
          <p:cNvPr id="4112" name="Picture 16" descr="Image result for ca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83" y="879850"/>
            <a:ext cx="1578984" cy="1578984"/>
          </a:xfrm>
          <a:prstGeom prst="rect">
            <a:avLst/>
          </a:prstGeom>
          <a:noFill/>
          <a:extLst>
            <a:ext uri="{909E8E84-426E-40DD-AFC4-6F175D3DCCD1}">
              <a14:hiddenFill xmlns:a14="http://schemas.microsoft.com/office/drawing/2010/main">
                <a:solidFill>
                  <a:srgbClr val="FFFFFF"/>
                </a:solidFill>
              </a14:hiddenFill>
            </a:ext>
          </a:extLst>
        </p:spPr>
      </p:pic>
      <p:sp>
        <p:nvSpPr>
          <p:cNvPr id="183" name="Google Shape;183;p21"/>
          <p:cNvSpPr txBox="1">
            <a:spLocks noGrp="1"/>
          </p:cNvSpPr>
          <p:nvPr>
            <p:ph type="title"/>
          </p:nvPr>
        </p:nvSpPr>
        <p:spPr>
          <a:xfrm>
            <a:off x="155575" y="-162412"/>
            <a:ext cx="9622971" cy="1295400"/>
          </a:xfrm>
          <a:prstGeom prst="rect">
            <a:avLst/>
          </a:prstGeom>
          <a:noFill/>
          <a:ln>
            <a:noFill/>
          </a:ln>
        </p:spPr>
        <p:txBody>
          <a:bodyPr spcFirstLastPara="1" wrap="square" lIns="91415" tIns="45695" rIns="91415" bIns="45695" anchor="ctr" anchorCtr="0">
            <a:noAutofit/>
          </a:bodyPr>
          <a:lstStyle/>
          <a:p>
            <a:pPr algn="l">
              <a:buSzPts val="3400"/>
            </a:pPr>
            <a:r>
              <a:rPr lang="en-US" sz="2800" b="1" dirty="0"/>
              <a:t>In the last decade, the Board richly rewarded the CEO</a:t>
            </a:r>
            <a:endParaRPr sz="2800" b="1" dirty="0"/>
          </a:p>
        </p:txBody>
      </p:sp>
      <p:sp>
        <p:nvSpPr>
          <p:cNvPr id="196" name="Google Shape;196;p21"/>
          <p:cNvSpPr/>
          <p:nvPr/>
        </p:nvSpPr>
        <p:spPr>
          <a:xfrm>
            <a:off x="4775455" y="1225921"/>
            <a:ext cx="4211841" cy="418576"/>
          </a:xfrm>
          <a:prstGeom prst="rect">
            <a:avLst/>
          </a:prstGeom>
          <a:noFill/>
          <a:ln>
            <a:noFill/>
          </a:ln>
        </p:spPr>
        <p:txBody>
          <a:bodyPr spcFirstLastPara="1" wrap="square" lIns="91415" tIns="45695" rIns="91415" bIns="45695" anchor="t" anchorCtr="0">
            <a:noAutofit/>
          </a:bodyPr>
          <a:lstStyle/>
          <a:p>
            <a:r>
              <a:rPr lang="en-US" sz="1800" b="1" dirty="0">
                <a:latin typeface="Cambria" panose="02040503050406030204" pitchFamily="18" charset="0"/>
                <a:ea typeface="Cambria" panose="02040503050406030204" pitchFamily="18" charset="0"/>
              </a:rPr>
              <a:t>Fringe benefits</a:t>
            </a:r>
          </a:p>
          <a:p>
            <a:endParaRPr lang="en-US" sz="1800" dirty="0">
              <a:latin typeface="Cambria" panose="02040503050406030204" pitchFamily="18" charset="0"/>
              <a:ea typeface="Cambria" panose="02040503050406030204" pitchFamily="18" charset="0"/>
            </a:endParaRPr>
          </a:p>
          <a:p>
            <a:r>
              <a:rPr lang="en-US" sz="1800" dirty="0">
                <a:latin typeface="Cambria" panose="02040503050406030204" pitchFamily="18" charset="0"/>
                <a:ea typeface="Cambria" panose="02040503050406030204" pitchFamily="18" charset="0"/>
              </a:rPr>
              <a:t>The pampering did not stop at pay hikes and discretionary bonuses, Mr. </a:t>
            </a:r>
            <a:r>
              <a:rPr lang="en-US" sz="1800" dirty="0" err="1">
                <a:latin typeface="Cambria" panose="02040503050406030204" pitchFamily="18" charset="0"/>
                <a:ea typeface="Cambria" panose="02040503050406030204" pitchFamily="18" charset="0"/>
              </a:rPr>
              <a:t>Munyan</a:t>
            </a:r>
            <a:r>
              <a:rPr lang="en-US" sz="1800" dirty="0">
                <a:latin typeface="Cambria" panose="02040503050406030204" pitchFamily="18" charset="0"/>
                <a:ea typeface="Cambria" panose="02040503050406030204" pitchFamily="18" charset="0"/>
              </a:rPr>
              <a:t> is also showered with various “other benefits.”</a:t>
            </a:r>
            <a:r>
              <a:rPr lang="en-US" sz="1800" b="1"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 </a:t>
            </a:r>
          </a:p>
          <a:p>
            <a:endParaRPr lang="en-US" sz="1800" dirty="0">
              <a:latin typeface="Cambria" panose="02040503050406030204" pitchFamily="18" charset="0"/>
              <a:ea typeface="Cambria" panose="02040503050406030204" pitchFamily="18" charset="0"/>
            </a:endParaRPr>
          </a:p>
          <a:p>
            <a:r>
              <a:rPr lang="en-US" sz="1800" dirty="0">
                <a:latin typeface="Cambria" panose="02040503050406030204" pitchFamily="18" charset="0"/>
                <a:ea typeface="Cambria" panose="02040503050406030204" pitchFamily="18" charset="0"/>
              </a:rPr>
              <a:t>In the past three years, CSS spent roughly $28,000 every year towards “other benefits”. </a:t>
            </a:r>
            <a:endParaRPr sz="1800" dirty="0">
              <a:solidFill>
                <a:schemeClr val="dk1"/>
              </a:solidFill>
              <a:latin typeface="Calibri"/>
              <a:ea typeface="Calibri"/>
              <a:cs typeface="Calibri"/>
              <a:sym typeface="Calibri"/>
            </a:endParaRPr>
          </a:p>
        </p:txBody>
      </p:sp>
      <p:sp>
        <p:nvSpPr>
          <p:cNvPr id="9" name="Slide Number Placeholder 8"/>
          <p:cNvSpPr>
            <a:spLocks noGrp="1"/>
          </p:cNvSpPr>
          <p:nvPr>
            <p:ph type="sldNum" idx="12"/>
          </p:nvPr>
        </p:nvSpPr>
        <p:spPr>
          <a:xfrm>
            <a:off x="6864329" y="7456273"/>
            <a:ext cx="2133600" cy="413808"/>
          </a:xfrm>
        </p:spPr>
        <p:txBody>
          <a:bodyPr/>
          <a:lstStyle/>
          <a:p>
            <a:fld id="{00000000-1234-1234-1234-123412341234}" type="slidenum">
              <a:rPr lang="en-US" smtClean="0">
                <a:solidFill>
                  <a:schemeClr val="bg1"/>
                </a:solidFill>
              </a:rPr>
              <a:pPr/>
              <a:t>24</a:t>
            </a:fld>
            <a:endParaRPr lang="en-US" dirty="0">
              <a:solidFill>
                <a:schemeClr val="bg1"/>
              </a:solidFill>
            </a:endParaRPr>
          </a:p>
        </p:txBody>
      </p:sp>
      <p:sp>
        <p:nvSpPr>
          <p:cNvPr id="7" name="TextBox 6"/>
          <p:cNvSpPr txBox="1"/>
          <p:nvPr/>
        </p:nvSpPr>
        <p:spPr>
          <a:xfrm>
            <a:off x="1773121" y="1384976"/>
            <a:ext cx="2723823" cy="1169551"/>
          </a:xfrm>
          <a:prstGeom prst="rect">
            <a:avLst/>
          </a:prstGeom>
          <a:noFill/>
        </p:spPr>
        <p:txBody>
          <a:bodyPr wrap="none" rtlCol="0">
            <a:spAutoFit/>
          </a:bodyPr>
          <a:lstStyle/>
          <a:p>
            <a:r>
              <a:rPr lang="en-US" b="1" dirty="0">
                <a:solidFill>
                  <a:schemeClr val="accent2"/>
                </a:solidFill>
                <a:latin typeface="Cambria" panose="02040503050406030204" pitchFamily="18" charset="0"/>
                <a:ea typeface="Cambria" panose="02040503050406030204" pitchFamily="18" charset="0"/>
              </a:rPr>
              <a:t>X</a:t>
            </a:r>
            <a:r>
              <a:rPr lang="en-US" dirty="0">
                <a:latin typeface="Cambria" panose="02040503050406030204" pitchFamily="18" charset="0"/>
                <a:ea typeface="Cambria" panose="02040503050406030204" pitchFamily="18" charset="0"/>
              </a:rPr>
              <a:t>      Personal use of company car</a:t>
            </a:r>
          </a:p>
          <a:p>
            <a:pPr lvl="0"/>
            <a:r>
              <a:rPr lang="en-US" b="1" dirty="0">
                <a:solidFill>
                  <a:schemeClr val="accent2"/>
                </a:solidFill>
                <a:latin typeface="Cambria" panose="02040503050406030204" pitchFamily="18" charset="0"/>
                <a:ea typeface="Cambria" panose="02040503050406030204" pitchFamily="18" charset="0"/>
              </a:rPr>
              <a:t>X      </a:t>
            </a:r>
            <a:r>
              <a:rPr lang="en-US" dirty="0">
                <a:latin typeface="Cambria" panose="02040503050406030204" pitchFamily="18" charset="0"/>
                <a:ea typeface="Cambria" panose="02040503050406030204" pitchFamily="18" charset="0"/>
              </a:rPr>
              <a:t>Car allowance</a:t>
            </a:r>
          </a:p>
          <a:p>
            <a:r>
              <a:rPr lang="en-US" b="1" dirty="0">
                <a:solidFill>
                  <a:schemeClr val="accent2"/>
                </a:solidFill>
                <a:latin typeface="Cambria" panose="02040503050406030204" pitchFamily="18" charset="0"/>
                <a:ea typeface="Cambria" panose="02040503050406030204" pitchFamily="18" charset="0"/>
              </a:rPr>
              <a:t>X      </a:t>
            </a:r>
            <a:r>
              <a:rPr lang="en-US" dirty="0">
                <a:latin typeface="Cambria" panose="02040503050406030204" pitchFamily="18" charset="0"/>
                <a:ea typeface="Cambria" panose="02040503050406030204" pitchFamily="18" charset="0"/>
              </a:rPr>
              <a:t>Company-paid parking fees</a:t>
            </a:r>
          </a:p>
          <a:p>
            <a:pPr marL="285750" lvl="0" indent="-285750">
              <a:buFontTx/>
              <a:buChar char="-"/>
            </a:pPr>
            <a:endParaRPr lang="en-US" dirty="0">
              <a:latin typeface="Cambria" panose="02040503050406030204" pitchFamily="18" charset="0"/>
              <a:ea typeface="Cambria" panose="02040503050406030204" pitchFamily="18" charset="0"/>
            </a:endParaRPr>
          </a:p>
          <a:p>
            <a:pPr marL="285750" indent="-285750">
              <a:buFontTx/>
              <a:buChar char="-"/>
            </a:pPr>
            <a:endParaRPr lang="en-US" b="1" dirty="0">
              <a:latin typeface="Cambria" panose="02040503050406030204" pitchFamily="18" charset="0"/>
              <a:ea typeface="Cambria" panose="02040503050406030204" pitchFamily="18" charset="0"/>
            </a:endParaRPr>
          </a:p>
        </p:txBody>
      </p:sp>
      <p:sp>
        <p:nvSpPr>
          <p:cNvPr id="23" name="AutoShape 4" descr="Image result for ca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6" descr="Image result for ca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8" descr="Image result for ca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10" descr="Image result for ca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12" descr="Image result for car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14" descr="Image result for car ic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AutoShape 18" descr="Image result for medical insurance ic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8" name="Picture 2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29" y="2663371"/>
            <a:ext cx="1495992" cy="1495992"/>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1850464" y="2805556"/>
            <a:ext cx="2613822" cy="1384995"/>
          </a:xfrm>
          <a:prstGeom prst="rect">
            <a:avLst/>
          </a:prstGeom>
        </p:spPr>
        <p:txBody>
          <a:bodyPr wrap="square">
            <a:spAutoFit/>
          </a:bodyPr>
          <a:lstStyle/>
          <a:p>
            <a:pPr lvl="0"/>
            <a:r>
              <a:rPr lang="en-US" b="1" dirty="0">
                <a:solidFill>
                  <a:schemeClr val="accent2"/>
                </a:solidFill>
                <a:latin typeface="Cambria" panose="02040503050406030204" pitchFamily="18" charset="0"/>
                <a:ea typeface="Cambria" panose="02040503050406030204" pitchFamily="18" charset="0"/>
              </a:rPr>
              <a:t>X     </a:t>
            </a:r>
            <a:r>
              <a:rPr lang="en-US" dirty="0">
                <a:latin typeface="Cambria" panose="02040503050406030204" pitchFamily="18" charset="0"/>
                <a:ea typeface="Cambria" panose="02040503050406030204" pitchFamily="18" charset="0"/>
              </a:rPr>
              <a:t>Reimbursement of medical and prescription costs </a:t>
            </a:r>
            <a:r>
              <a:rPr lang="en-US" u="sng" dirty="0">
                <a:latin typeface="Cambria" panose="02040503050406030204" pitchFamily="18" charset="0"/>
                <a:ea typeface="Cambria" panose="02040503050406030204" pitchFamily="18" charset="0"/>
              </a:rPr>
              <a:t>not</a:t>
            </a:r>
            <a:r>
              <a:rPr lang="en-US" dirty="0">
                <a:latin typeface="Cambria" panose="02040503050406030204" pitchFamily="18" charset="0"/>
                <a:ea typeface="Cambria" panose="02040503050406030204" pitchFamily="18" charset="0"/>
              </a:rPr>
              <a:t> covered by insurance</a:t>
            </a:r>
          </a:p>
          <a:p>
            <a:pPr lvl="0"/>
            <a:endParaRPr lang="en-US" dirty="0">
              <a:latin typeface="Cambria" panose="02040503050406030204" pitchFamily="18" charset="0"/>
              <a:ea typeface="Cambria" panose="02040503050406030204" pitchFamily="18" charset="0"/>
            </a:endParaRPr>
          </a:p>
          <a:p>
            <a:pPr lvl="0"/>
            <a:r>
              <a:rPr lang="en-US" b="1" dirty="0">
                <a:solidFill>
                  <a:schemeClr val="accent2"/>
                </a:solidFill>
                <a:latin typeface="Cambria" panose="02040503050406030204" pitchFamily="18" charset="0"/>
                <a:ea typeface="Cambria" panose="02040503050406030204" pitchFamily="18" charset="0"/>
              </a:rPr>
              <a:t>X     </a:t>
            </a:r>
            <a:r>
              <a:rPr lang="en-US" dirty="0">
                <a:latin typeface="Cambria" panose="02040503050406030204" pitchFamily="18" charset="0"/>
                <a:ea typeface="Cambria" panose="02040503050406030204" pitchFamily="18" charset="0"/>
              </a:rPr>
              <a:t>Supplemental life insurance policy premiums</a:t>
            </a:r>
          </a:p>
        </p:txBody>
      </p:sp>
      <p:pic>
        <p:nvPicPr>
          <p:cNvPr id="4120" name="Picture 24" descr="Image result for 401 K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29" y="4651089"/>
            <a:ext cx="1259853" cy="1259853"/>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1883122" y="4779920"/>
            <a:ext cx="2613822" cy="738664"/>
          </a:xfrm>
          <a:prstGeom prst="rect">
            <a:avLst/>
          </a:prstGeom>
        </p:spPr>
        <p:txBody>
          <a:bodyPr wrap="square">
            <a:spAutoFit/>
          </a:bodyPr>
          <a:lstStyle/>
          <a:p>
            <a:pPr lvl="0"/>
            <a:r>
              <a:rPr lang="en-US" b="1" dirty="0">
                <a:solidFill>
                  <a:schemeClr val="accent2"/>
                </a:solidFill>
                <a:latin typeface="Cambria" panose="02040503050406030204" pitchFamily="18" charset="0"/>
                <a:ea typeface="Cambria" panose="02040503050406030204" pitchFamily="18" charset="0"/>
              </a:rPr>
              <a:t>X  </a:t>
            </a:r>
            <a:r>
              <a:rPr lang="en-US" dirty="0">
                <a:latin typeface="Cambria" panose="02040503050406030204" pitchFamily="18" charset="0"/>
                <a:ea typeface="Cambria" panose="02040503050406030204" pitchFamily="18" charset="0"/>
              </a:rPr>
              <a:t>Matching contributions under tax-qualified 401(k) and profit sharing plans</a:t>
            </a:r>
          </a:p>
        </p:txBody>
      </p:sp>
      <p:cxnSp>
        <p:nvCxnSpPr>
          <p:cNvPr id="45" name="Straight Connector 44"/>
          <p:cNvCxnSpPr/>
          <p:nvPr/>
        </p:nvCxnSpPr>
        <p:spPr>
          <a:xfrm>
            <a:off x="155575" y="2458834"/>
            <a:ext cx="4231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5575" y="4429149"/>
            <a:ext cx="4231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55575" y="6159978"/>
            <a:ext cx="4231368"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839578" y="6456011"/>
            <a:ext cx="2690214" cy="738664"/>
          </a:xfrm>
          <a:prstGeom prst="rect">
            <a:avLst/>
          </a:prstGeom>
        </p:spPr>
        <p:txBody>
          <a:bodyPr wrap="square">
            <a:spAutoFit/>
          </a:bodyPr>
          <a:lstStyle/>
          <a:p>
            <a:r>
              <a:rPr lang="en-US" b="1" dirty="0">
                <a:solidFill>
                  <a:schemeClr val="accent2"/>
                </a:solidFill>
                <a:latin typeface="Cambria" panose="02040503050406030204" pitchFamily="18" charset="0"/>
                <a:ea typeface="Cambria" panose="02040503050406030204" pitchFamily="18" charset="0"/>
              </a:rPr>
              <a:t>X    </a:t>
            </a:r>
            <a:r>
              <a:rPr lang="en-US" dirty="0">
                <a:latin typeface="Cambria" panose="02040503050406030204" pitchFamily="18" charset="0"/>
                <a:ea typeface="Cambria" panose="02040503050406030204" pitchFamily="18" charset="0"/>
              </a:rPr>
              <a:t>Business club dues</a:t>
            </a:r>
          </a:p>
          <a:p>
            <a:r>
              <a:rPr lang="en-US" b="1" dirty="0">
                <a:solidFill>
                  <a:schemeClr val="accent2"/>
                </a:solidFill>
                <a:latin typeface="Cambria" panose="02040503050406030204" pitchFamily="18" charset="0"/>
                <a:ea typeface="Cambria" panose="02040503050406030204" pitchFamily="18" charset="0"/>
              </a:rPr>
              <a:t>X    </a:t>
            </a:r>
            <a:r>
              <a:rPr lang="en-US" dirty="0">
                <a:latin typeface="Cambria" panose="02040503050406030204" pitchFamily="18" charset="0"/>
                <a:ea typeface="Cambria" panose="02040503050406030204" pitchFamily="18" charset="0"/>
              </a:rPr>
              <a:t>Health club dues</a:t>
            </a:r>
          </a:p>
          <a:p>
            <a:pPr lvl="0"/>
            <a:r>
              <a:rPr lang="en-US" b="1" dirty="0">
                <a:solidFill>
                  <a:schemeClr val="accent2"/>
                </a:solidFill>
                <a:latin typeface="Cambria" panose="02040503050406030204" pitchFamily="18" charset="0"/>
                <a:ea typeface="Cambria" panose="02040503050406030204" pitchFamily="18" charset="0"/>
              </a:rPr>
              <a:t>X    </a:t>
            </a:r>
            <a:r>
              <a:rPr lang="en-US" dirty="0">
                <a:latin typeface="Cambria" panose="02040503050406030204" pitchFamily="18" charset="0"/>
                <a:ea typeface="Cambria" panose="02040503050406030204" pitchFamily="18" charset="0"/>
              </a:rPr>
              <a:t>Professional association dues</a:t>
            </a:r>
          </a:p>
        </p:txBody>
      </p:sp>
      <p:pic>
        <p:nvPicPr>
          <p:cNvPr id="4124" name="Picture 28" descr="Image result for membership vip icon 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317" y="6244010"/>
            <a:ext cx="1162665" cy="1162665"/>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4109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236813" y="-197390"/>
            <a:ext cx="9622971" cy="1295400"/>
          </a:xfrm>
          <a:prstGeom prst="rect">
            <a:avLst/>
          </a:prstGeom>
          <a:noFill/>
          <a:ln>
            <a:noFill/>
          </a:ln>
        </p:spPr>
        <p:txBody>
          <a:bodyPr spcFirstLastPara="1" wrap="square" lIns="91415" tIns="45695" rIns="91415" bIns="45695" anchor="ctr" anchorCtr="0">
            <a:noAutofit/>
          </a:bodyPr>
          <a:lstStyle/>
          <a:p>
            <a:pPr>
              <a:buSzPts val="3400"/>
            </a:pPr>
            <a:r>
              <a:rPr lang="en-US" sz="2800" b="1" dirty="0"/>
              <a:t>Absurd practices by the Human Resources Committee to determine CEO’s compensation</a:t>
            </a:r>
            <a:endParaRPr sz="2800" b="1" dirty="0"/>
          </a:p>
        </p:txBody>
      </p:sp>
      <p:sp>
        <p:nvSpPr>
          <p:cNvPr id="196" name="Google Shape;196;p21"/>
          <p:cNvSpPr/>
          <p:nvPr/>
        </p:nvSpPr>
        <p:spPr>
          <a:xfrm>
            <a:off x="4412513" y="1225921"/>
            <a:ext cx="4574784" cy="418576"/>
          </a:xfrm>
          <a:prstGeom prst="rect">
            <a:avLst/>
          </a:prstGeom>
          <a:noFill/>
          <a:ln>
            <a:noFill/>
          </a:ln>
        </p:spPr>
        <p:txBody>
          <a:bodyPr spcFirstLastPara="1" wrap="square" lIns="91415" tIns="45695" rIns="91415" bIns="45695" anchor="t" anchorCtr="0">
            <a:noAutofit/>
          </a:bodyPr>
          <a:lstStyle/>
          <a:p>
            <a:endParaRPr lang="en-US" sz="1800" b="1" dirty="0">
              <a:latin typeface="Cambria" panose="02040503050406030204" pitchFamily="18" charset="0"/>
              <a:ea typeface="Cambria" panose="02040503050406030204" pitchFamily="18" charset="0"/>
            </a:endParaRPr>
          </a:p>
          <a:p>
            <a:endParaRPr lang="en-US" sz="1800" dirty="0">
              <a:latin typeface="Cambria" panose="02040503050406030204" pitchFamily="18" charset="0"/>
              <a:ea typeface="Cambria" panose="02040503050406030204" pitchFamily="18" charset="0"/>
            </a:endParaRPr>
          </a:p>
        </p:txBody>
      </p:sp>
      <p:sp>
        <p:nvSpPr>
          <p:cNvPr id="9" name="Slide Number Placeholder 8"/>
          <p:cNvSpPr>
            <a:spLocks noGrp="1"/>
          </p:cNvSpPr>
          <p:nvPr>
            <p:ph type="sldNum" idx="12"/>
          </p:nvPr>
        </p:nvSpPr>
        <p:spPr/>
        <p:txBody>
          <a:bodyPr/>
          <a:lstStyle/>
          <a:p>
            <a:fld id="{00000000-1234-1234-1234-123412341234}" type="slidenum">
              <a:rPr lang="en-US" smtClean="0"/>
              <a:pPr/>
              <a:t>25</a:t>
            </a:fld>
            <a:endParaRPr lang="en-US"/>
          </a:p>
        </p:txBody>
      </p:sp>
      <p:sp>
        <p:nvSpPr>
          <p:cNvPr id="23" name="AutoShape 4" descr="Image result for ca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6" descr="Image result for ca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8" descr="Image result for car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10" descr="Image result for car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12" descr="Image result for car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14" descr="Image result for car ic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AutoShape 18" descr="Image result for medical insurance ic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573336" y="4232675"/>
            <a:ext cx="4413961" cy="28623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800" dirty="0">
                <a:solidFill>
                  <a:schemeClr val="lt1"/>
                </a:solidFill>
                <a:latin typeface="Cambria" panose="02040503050406030204" pitchFamily="18" charset="0"/>
                <a:ea typeface="Cambria" panose="02040503050406030204" pitchFamily="18" charset="0"/>
                <a:cs typeface="+mn-cs"/>
              </a:rPr>
              <a:t>In determining Mr. </a:t>
            </a:r>
            <a:r>
              <a:rPr lang="en-US" sz="1800" dirty="0" err="1">
                <a:solidFill>
                  <a:schemeClr val="lt1"/>
                </a:solidFill>
                <a:latin typeface="Cambria" panose="02040503050406030204" pitchFamily="18" charset="0"/>
                <a:ea typeface="Cambria" panose="02040503050406030204" pitchFamily="18" charset="0"/>
                <a:cs typeface="+mn-cs"/>
              </a:rPr>
              <a:t>Munyan’s</a:t>
            </a:r>
            <a:r>
              <a:rPr lang="en-US" sz="1800" dirty="0">
                <a:solidFill>
                  <a:schemeClr val="lt1"/>
                </a:solidFill>
                <a:latin typeface="Cambria" panose="02040503050406030204" pitchFamily="18" charset="0"/>
                <a:ea typeface="Cambria" panose="02040503050406030204" pitchFamily="18" charset="0"/>
                <a:cs typeface="+mn-cs"/>
              </a:rPr>
              <a:t> base salary for fiscal 2017, the Human Resources Committee considered both his and CSS’ performance during fiscal 2016, his skill set and experience relative to the needs of CSS, his tenure in his current position, his salary history, his expected future contributions to CSS, and the Company’s overall budget for fiscal 2017 salary increases. </a:t>
            </a:r>
          </a:p>
        </p:txBody>
      </p:sp>
      <p:sp>
        <p:nvSpPr>
          <p:cNvPr id="5" name="Rectangle 4"/>
          <p:cNvSpPr/>
          <p:nvPr/>
        </p:nvSpPr>
        <p:spPr>
          <a:xfrm>
            <a:off x="4586950" y="1264902"/>
            <a:ext cx="4413961" cy="252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latin typeface="Cambria" panose="02040503050406030204" pitchFamily="18" charset="0"/>
                <a:ea typeface="Cambria" panose="02040503050406030204" pitchFamily="18" charset="0"/>
              </a:rPr>
              <a:t>On an annual basis, and otherwise as deemed appropriate by Mr. </a:t>
            </a:r>
            <a:r>
              <a:rPr lang="en-US" sz="1800" dirty="0" err="1">
                <a:latin typeface="Cambria" panose="02040503050406030204" pitchFamily="18" charset="0"/>
                <a:ea typeface="Cambria" panose="02040503050406030204" pitchFamily="18" charset="0"/>
              </a:rPr>
              <a:t>Munyan</a:t>
            </a:r>
            <a:r>
              <a:rPr lang="en-US" sz="1800" dirty="0">
                <a:latin typeface="Cambria" panose="02040503050406030204" pitchFamily="18" charset="0"/>
                <a:ea typeface="Cambria" panose="02040503050406030204" pitchFamily="18" charset="0"/>
              </a:rPr>
              <a:t> or as requested by the Human Resources Committee, Mr. </a:t>
            </a:r>
            <a:r>
              <a:rPr lang="en-US" sz="1800" dirty="0" err="1">
                <a:latin typeface="Cambria" panose="02040503050406030204" pitchFamily="18" charset="0"/>
                <a:ea typeface="Cambria" panose="02040503050406030204" pitchFamily="18" charset="0"/>
              </a:rPr>
              <a:t>Munyan</a:t>
            </a:r>
            <a:r>
              <a:rPr lang="en-US" sz="1800" dirty="0">
                <a:latin typeface="Cambria" panose="02040503050406030204" pitchFamily="18" charset="0"/>
                <a:ea typeface="Cambria" panose="02040503050406030204" pitchFamily="18" charset="0"/>
              </a:rPr>
              <a:t> provides the Human Resources Committee with his evaluation of the performance of our named executives, including Mr. </a:t>
            </a:r>
            <a:r>
              <a:rPr lang="en-US" sz="1800" dirty="0" err="1">
                <a:latin typeface="Cambria" panose="02040503050406030204" pitchFamily="18" charset="0"/>
                <a:ea typeface="Cambria" panose="02040503050406030204" pitchFamily="18" charset="0"/>
              </a:rPr>
              <a:t>Munyan’s</a:t>
            </a:r>
            <a:r>
              <a:rPr lang="en-US" sz="1800" dirty="0">
                <a:latin typeface="Cambria" panose="02040503050406030204" pitchFamily="18" charset="0"/>
                <a:ea typeface="Cambria" panose="02040503050406030204" pitchFamily="18" charset="0"/>
              </a:rPr>
              <a:t> own self-evaluation.</a:t>
            </a:r>
            <a:endParaRPr lang="en-US" sz="1800" dirty="0">
              <a:solidFill>
                <a:schemeClr val="dk1"/>
              </a:solidFill>
              <a:latin typeface="Cambria" panose="02040503050406030204" pitchFamily="18" charset="0"/>
              <a:ea typeface="Cambria" panose="02040503050406030204" pitchFamily="18" charset="0"/>
              <a:cs typeface="Calibri"/>
              <a:sym typeface="Calibri"/>
            </a:endParaRPr>
          </a:p>
        </p:txBody>
      </p:sp>
      <p:sp>
        <p:nvSpPr>
          <p:cNvPr id="8" name="Rectangle 7"/>
          <p:cNvSpPr/>
          <p:nvPr/>
        </p:nvSpPr>
        <p:spPr>
          <a:xfrm>
            <a:off x="155576" y="1264902"/>
            <a:ext cx="4065550" cy="2523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ambria" panose="02040503050406030204" pitchFamily="18" charset="0"/>
                <a:ea typeface="Cambria" panose="02040503050406030204" pitchFamily="18" charset="0"/>
              </a:rPr>
              <a:t>Question #1</a:t>
            </a:r>
          </a:p>
          <a:p>
            <a:endParaRPr lang="en-US" sz="1600" dirty="0">
              <a:solidFill>
                <a:schemeClr val="tx1"/>
              </a:solidFill>
              <a:latin typeface="Cambria" panose="02040503050406030204" pitchFamily="18" charset="0"/>
              <a:ea typeface="Cambria" panose="02040503050406030204" pitchFamily="18" charset="0"/>
            </a:endParaRPr>
          </a:p>
          <a:p>
            <a:r>
              <a:rPr lang="en-US" sz="1600" dirty="0">
                <a:solidFill>
                  <a:schemeClr val="tx1"/>
                </a:solidFill>
                <a:latin typeface="Cambria" panose="02040503050406030204" pitchFamily="18" charset="0"/>
                <a:ea typeface="Cambria" panose="02040503050406030204" pitchFamily="18" charset="0"/>
              </a:rPr>
              <a:t>CSS claims that “Mr. </a:t>
            </a:r>
            <a:r>
              <a:rPr lang="en-US" sz="1600" dirty="0" err="1">
                <a:solidFill>
                  <a:schemeClr val="tx1"/>
                </a:solidFill>
                <a:latin typeface="Cambria" panose="02040503050406030204" pitchFamily="18" charset="0"/>
                <a:ea typeface="Cambria" panose="02040503050406030204" pitchFamily="18" charset="0"/>
              </a:rPr>
              <a:t>Munyan</a:t>
            </a:r>
            <a:r>
              <a:rPr lang="en-US" sz="1600" dirty="0">
                <a:solidFill>
                  <a:schemeClr val="tx1"/>
                </a:solidFill>
                <a:latin typeface="Cambria" panose="02040503050406030204" pitchFamily="18" charset="0"/>
                <a:ea typeface="Cambria" panose="02040503050406030204" pitchFamily="18" charset="0"/>
              </a:rPr>
              <a:t> did not make recommendations as to his own compensation.”</a:t>
            </a:r>
          </a:p>
          <a:p>
            <a:endParaRPr lang="en-US" sz="1600" dirty="0">
              <a:solidFill>
                <a:schemeClr val="tx1"/>
              </a:solidFill>
              <a:latin typeface="Cambria" panose="02040503050406030204" pitchFamily="18" charset="0"/>
              <a:ea typeface="Cambria" panose="02040503050406030204" pitchFamily="18" charset="0"/>
            </a:endParaRPr>
          </a:p>
          <a:p>
            <a:r>
              <a:rPr lang="en-US" sz="1600" dirty="0">
                <a:solidFill>
                  <a:schemeClr val="tx1"/>
                </a:solidFill>
                <a:latin typeface="Cambria" panose="02040503050406030204" pitchFamily="18" charset="0"/>
                <a:ea typeface="Cambria" panose="02040503050406030204" pitchFamily="18" charset="0"/>
              </a:rPr>
              <a:t>If the above statement is true, why does Mr. </a:t>
            </a:r>
            <a:r>
              <a:rPr lang="en-US" sz="1600" dirty="0" err="1">
                <a:solidFill>
                  <a:schemeClr val="tx1"/>
                </a:solidFill>
                <a:latin typeface="Cambria" panose="02040503050406030204" pitchFamily="18" charset="0"/>
                <a:ea typeface="Cambria" panose="02040503050406030204" pitchFamily="18" charset="0"/>
              </a:rPr>
              <a:t>Munyan</a:t>
            </a:r>
            <a:r>
              <a:rPr lang="en-US" sz="1600" dirty="0">
                <a:solidFill>
                  <a:schemeClr val="tx1"/>
                </a:solidFill>
                <a:latin typeface="Cambria" panose="02040503050406030204" pitchFamily="18" charset="0"/>
                <a:ea typeface="Cambria" panose="02040503050406030204" pitchFamily="18" charset="0"/>
              </a:rPr>
              <a:t> provide his own self-evaluation to the Human Resources committee which determines the compensation?</a:t>
            </a:r>
          </a:p>
        </p:txBody>
      </p:sp>
      <p:sp>
        <p:nvSpPr>
          <p:cNvPr id="30" name="Rectangle 29"/>
          <p:cNvSpPr/>
          <p:nvPr/>
        </p:nvSpPr>
        <p:spPr>
          <a:xfrm>
            <a:off x="155577" y="4210493"/>
            <a:ext cx="4065550" cy="2906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Cambria" panose="02040503050406030204" pitchFamily="18" charset="0"/>
              <a:ea typeface="Cambria" panose="02040503050406030204" pitchFamily="18" charset="0"/>
            </a:endParaRPr>
          </a:p>
          <a:p>
            <a:endParaRPr lang="en-US" sz="1600" dirty="0">
              <a:solidFill>
                <a:schemeClr val="tx1"/>
              </a:solidFill>
              <a:latin typeface="Cambria" panose="02040503050406030204" pitchFamily="18" charset="0"/>
              <a:ea typeface="Cambria" panose="02040503050406030204" pitchFamily="18" charset="0"/>
            </a:endParaRPr>
          </a:p>
          <a:p>
            <a:r>
              <a:rPr lang="en-US" sz="1600" dirty="0">
                <a:solidFill>
                  <a:schemeClr val="tx1"/>
                </a:solidFill>
                <a:latin typeface="Cambria" panose="02040503050406030204" pitchFamily="18" charset="0"/>
                <a:ea typeface="Cambria" panose="02040503050406030204" pitchFamily="18" charset="0"/>
              </a:rPr>
              <a:t>Question #2</a:t>
            </a:r>
          </a:p>
          <a:p>
            <a:r>
              <a:rPr lang="en-US" sz="1600" dirty="0">
                <a:solidFill>
                  <a:schemeClr val="tx1"/>
                </a:solidFill>
                <a:latin typeface="Cambria" panose="02040503050406030204" pitchFamily="18" charset="0"/>
                <a:ea typeface="Cambria" panose="02040503050406030204" pitchFamily="18" charset="0"/>
              </a:rPr>
              <a:t>For a CEO who has led for more than ___ years, what is the relevance of the below criteria? </a:t>
            </a:r>
          </a:p>
          <a:p>
            <a:r>
              <a:rPr lang="en-US" sz="1600" dirty="0">
                <a:solidFill>
                  <a:schemeClr val="tx1"/>
                </a:solidFill>
                <a:latin typeface="Cambria" panose="02040503050406030204" pitchFamily="18" charset="0"/>
                <a:ea typeface="Cambria" panose="02040503050406030204" pitchFamily="18" charset="0"/>
              </a:rPr>
              <a:t>-     Experience relative to the needs of CSS.</a:t>
            </a:r>
          </a:p>
          <a:p>
            <a:pPr marL="285750" indent="-285750">
              <a:buFontTx/>
              <a:buChar char="-"/>
            </a:pPr>
            <a:r>
              <a:rPr lang="en-US" sz="1600" dirty="0">
                <a:solidFill>
                  <a:schemeClr val="tx1"/>
                </a:solidFill>
                <a:latin typeface="Cambria" panose="02040503050406030204" pitchFamily="18" charset="0"/>
                <a:ea typeface="Cambria" panose="02040503050406030204" pitchFamily="18" charset="0"/>
              </a:rPr>
              <a:t>Tenure in current position</a:t>
            </a:r>
          </a:p>
          <a:p>
            <a:pPr marL="285750" indent="-285750">
              <a:buFontTx/>
              <a:buChar char="-"/>
            </a:pPr>
            <a:r>
              <a:rPr lang="en-US" sz="1600" dirty="0">
                <a:solidFill>
                  <a:schemeClr val="tx1"/>
                </a:solidFill>
                <a:latin typeface="Cambria" panose="02040503050406030204" pitchFamily="18" charset="0"/>
                <a:ea typeface="Cambria" panose="02040503050406030204" pitchFamily="18" charset="0"/>
              </a:rPr>
              <a:t>Salary history</a:t>
            </a:r>
          </a:p>
          <a:p>
            <a:pPr marL="285750" indent="-285750">
              <a:buFontTx/>
              <a:buChar char="-"/>
            </a:pPr>
            <a:r>
              <a:rPr lang="en-US" sz="1600" dirty="0">
                <a:solidFill>
                  <a:schemeClr val="tx1"/>
                </a:solidFill>
                <a:latin typeface="Cambria" panose="02040503050406030204" pitchFamily="18" charset="0"/>
                <a:ea typeface="Cambria" panose="02040503050406030204" pitchFamily="18" charset="0"/>
              </a:rPr>
              <a:t>Expected future contributions to the company</a:t>
            </a:r>
          </a:p>
          <a:p>
            <a:pPr marL="285750" indent="-285750">
              <a:buFontTx/>
              <a:buChar char="-"/>
            </a:pPr>
            <a:endParaRPr lang="en-US" sz="1600" dirty="0">
              <a:solidFill>
                <a:schemeClr val="tx1"/>
              </a:solidFill>
              <a:latin typeface="Cambria" panose="02040503050406030204" pitchFamily="18" charset="0"/>
              <a:ea typeface="Cambria" panose="02040503050406030204" pitchFamily="18" charset="0"/>
            </a:endParaRPr>
          </a:p>
          <a:p>
            <a:endParaRPr lang="en-US" sz="1600" dirty="0">
              <a:solidFill>
                <a:schemeClr val="tx1"/>
              </a:solidFill>
              <a:latin typeface="Cambria" panose="02040503050406030204" pitchFamily="18" charset="0"/>
              <a:ea typeface="Cambria" panose="02040503050406030204" pitchFamily="18" charset="0"/>
            </a:endParaRPr>
          </a:p>
        </p:txBody>
      </p:sp>
      <p:sp>
        <p:nvSpPr>
          <p:cNvPr id="10" name="Right Arrow 9"/>
          <p:cNvSpPr/>
          <p:nvPr/>
        </p:nvSpPr>
        <p:spPr>
          <a:xfrm>
            <a:off x="4221127" y="5401340"/>
            <a:ext cx="352209" cy="262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4244270" y="2395386"/>
            <a:ext cx="352209" cy="262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0" y="877609"/>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923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title"/>
          </p:nvPr>
        </p:nvSpPr>
        <p:spPr>
          <a:xfrm>
            <a:off x="179512" y="-47839"/>
            <a:ext cx="10426742" cy="1044811"/>
          </a:xfrm>
          <a:prstGeom prst="rect">
            <a:avLst/>
          </a:prstGeom>
          <a:noFill/>
          <a:ln>
            <a:noFill/>
          </a:ln>
        </p:spPr>
        <p:txBody>
          <a:bodyPr spcFirstLastPara="1" wrap="square" lIns="91415" tIns="45695" rIns="91415" bIns="45695" anchor="ctr" anchorCtr="0">
            <a:noAutofit/>
          </a:bodyPr>
          <a:lstStyle/>
          <a:p>
            <a:pPr algn="l">
              <a:buSzPts val="3959"/>
            </a:pPr>
            <a:r>
              <a:rPr lang="en-US" sz="2800" b="1" dirty="0"/>
              <a:t>Picked Wrong Peer Groups for Executive Compensation</a:t>
            </a:r>
            <a:endParaRPr sz="2800" b="1" dirty="0"/>
          </a:p>
        </p:txBody>
      </p:sp>
      <p:sp>
        <p:nvSpPr>
          <p:cNvPr id="234" name="Google Shape;234;p24"/>
          <p:cNvSpPr txBox="1"/>
          <p:nvPr/>
        </p:nvSpPr>
        <p:spPr>
          <a:xfrm>
            <a:off x="179512" y="5599993"/>
            <a:ext cx="8856984" cy="1360373"/>
          </a:xfrm>
          <a:prstGeom prst="rect">
            <a:avLst/>
          </a:prstGeom>
          <a:noFill/>
          <a:ln>
            <a:noFill/>
          </a:ln>
        </p:spPr>
        <p:txBody>
          <a:bodyPr spcFirstLastPara="1" wrap="square" lIns="91415" tIns="45695" rIns="91415" bIns="45695" anchor="t" anchorCtr="0">
            <a:noAutofit/>
          </a:bodyPr>
          <a:lstStyle/>
          <a:p>
            <a:pPr marL="285717" indent="-285717">
              <a:buClr>
                <a:schemeClr val="dk1"/>
              </a:buClr>
              <a:buSzPts val="1800"/>
              <a:buFont typeface="Noto Sans Symbols"/>
              <a:buChar char="▪"/>
            </a:pPr>
            <a:r>
              <a:rPr lang="en-US" sz="1800" dirty="0">
                <a:solidFill>
                  <a:schemeClr val="dk1"/>
                </a:solidFill>
                <a:latin typeface="Calibri"/>
                <a:ea typeface="Calibri"/>
                <a:cs typeface="Calibri"/>
                <a:sym typeface="Calibri"/>
              </a:rPr>
              <a:t>Most of the peer group companies reported in the proxy statement are at least two times larger than CSS. Notably, two companies are roughly 10 times bigger than CSS Industries.</a:t>
            </a:r>
          </a:p>
          <a:p>
            <a:pPr marL="285717" indent="-285717">
              <a:buClr>
                <a:schemeClr val="dk1"/>
              </a:buClr>
              <a:buSzPts val="1800"/>
              <a:buFont typeface="Noto Sans Symbols"/>
              <a:buChar char="▪"/>
            </a:pPr>
            <a:r>
              <a:rPr lang="en-US" sz="1800" dirty="0">
                <a:solidFill>
                  <a:schemeClr val="dk1"/>
                </a:solidFill>
                <a:latin typeface="Calibri"/>
                <a:ea typeface="Calibri"/>
                <a:cs typeface="Calibri"/>
                <a:sym typeface="Calibri"/>
              </a:rPr>
              <a:t>How can the Human Resources Committee use this data to set the compensation of the CEO?</a:t>
            </a:r>
            <a:endParaRPr sz="1800" dirty="0">
              <a:solidFill>
                <a:schemeClr val="dk1"/>
              </a:solidFill>
              <a:latin typeface="Calibri"/>
              <a:ea typeface="Calibri"/>
              <a:cs typeface="Calibri"/>
              <a:sym typeface="Calibri"/>
            </a:endParaRPr>
          </a:p>
          <a:p>
            <a:endParaRPr sz="1800" dirty="0">
              <a:solidFill>
                <a:schemeClr val="dk1"/>
              </a:solidFill>
              <a:latin typeface="Calibri"/>
              <a:ea typeface="Calibri"/>
              <a:cs typeface="Calibri"/>
              <a:sym typeface="Calibri"/>
            </a:endParaRPr>
          </a:p>
        </p:txBody>
      </p:sp>
      <p:graphicFrame>
        <p:nvGraphicFramePr>
          <p:cNvPr id="11" name="Table 10"/>
          <p:cNvGraphicFramePr>
            <a:graphicFrameLocks noGrp="1"/>
          </p:cNvGraphicFramePr>
          <p:nvPr>
            <p:extLst>
              <p:ext uri="{D42A27DB-BD31-4B8C-83A1-F6EECF244321}">
                <p14:modId xmlns:p14="http://schemas.microsoft.com/office/powerpoint/2010/main" val="265424171"/>
              </p:ext>
            </p:extLst>
          </p:nvPr>
        </p:nvGraphicFramePr>
        <p:xfrm>
          <a:off x="637278" y="1137600"/>
          <a:ext cx="7634853" cy="3498197"/>
        </p:xfrm>
        <a:graphic>
          <a:graphicData uri="http://schemas.openxmlformats.org/drawingml/2006/table">
            <a:tbl>
              <a:tblPr>
                <a:tableStyleId>{7DF18680-E054-41AD-8BC1-D1AEF772440D}</a:tableStyleId>
              </a:tblPr>
              <a:tblGrid>
                <a:gridCol w="2753553">
                  <a:extLst>
                    <a:ext uri="{9D8B030D-6E8A-4147-A177-3AD203B41FA5}">
                      <a16:colId xmlns:a16="http://schemas.microsoft.com/office/drawing/2014/main" val="20000"/>
                    </a:ext>
                  </a:extLst>
                </a:gridCol>
                <a:gridCol w="1877422">
                  <a:extLst>
                    <a:ext uri="{9D8B030D-6E8A-4147-A177-3AD203B41FA5}">
                      <a16:colId xmlns:a16="http://schemas.microsoft.com/office/drawing/2014/main" val="20001"/>
                    </a:ext>
                  </a:extLst>
                </a:gridCol>
                <a:gridCol w="1501939">
                  <a:extLst>
                    <a:ext uri="{9D8B030D-6E8A-4147-A177-3AD203B41FA5}">
                      <a16:colId xmlns:a16="http://schemas.microsoft.com/office/drawing/2014/main" val="20002"/>
                    </a:ext>
                  </a:extLst>
                </a:gridCol>
                <a:gridCol w="1501939">
                  <a:extLst>
                    <a:ext uri="{9D8B030D-6E8A-4147-A177-3AD203B41FA5}">
                      <a16:colId xmlns:a16="http://schemas.microsoft.com/office/drawing/2014/main" val="20003"/>
                    </a:ext>
                  </a:extLst>
                </a:gridCol>
              </a:tblGrid>
              <a:tr h="654872">
                <a:tc>
                  <a:txBody>
                    <a:bodyPr/>
                    <a:lstStyle/>
                    <a:p>
                      <a:pPr algn="l" fontAlgn="b"/>
                      <a:r>
                        <a:rPr lang="en-US" sz="1100" b="1" u="none" strike="noStrike" dirty="0"/>
                        <a:t>Company Name</a:t>
                      </a:r>
                    </a:p>
                    <a:p>
                      <a:pPr algn="l" fontAlgn="b"/>
                      <a:endParaRPr lang="en-US" sz="1100" b="1" i="0" u="none" strike="noStrike" dirty="0">
                        <a:solidFill>
                          <a:srgbClr val="000000"/>
                        </a:solidFill>
                        <a:latin typeface="Cambria"/>
                      </a:endParaRPr>
                    </a:p>
                  </a:txBody>
                  <a:tcPr marL="9525" marR="9525" marT="10795" marB="0" anchor="b"/>
                </a:tc>
                <a:tc>
                  <a:txBody>
                    <a:bodyPr/>
                    <a:lstStyle/>
                    <a:p>
                      <a:pPr algn="ctr" fontAlgn="b"/>
                      <a:r>
                        <a:rPr lang="en-US" sz="1100" b="1" u="none" strike="noStrike" dirty="0"/>
                        <a:t>FY 2017 / FY 2018 -  Base salary ($, mm)</a:t>
                      </a:r>
                    </a:p>
                    <a:p>
                      <a:pPr algn="ctr" fontAlgn="b"/>
                      <a:endParaRPr lang="en-US" sz="1100" b="1" i="0" u="none" strike="noStrike" dirty="0">
                        <a:solidFill>
                          <a:srgbClr val="000000"/>
                        </a:solidFill>
                        <a:latin typeface="Cambria"/>
                      </a:endParaRPr>
                    </a:p>
                  </a:txBody>
                  <a:tcPr marL="9525" marR="9525" marT="10795" marB="0" anchor="b"/>
                </a:tc>
                <a:tc>
                  <a:txBody>
                    <a:bodyPr/>
                    <a:lstStyle/>
                    <a:p>
                      <a:pPr algn="ctr" fontAlgn="b"/>
                      <a:r>
                        <a:rPr lang="en-US" sz="1100" b="1" u="none" strike="noStrike" dirty="0" err="1"/>
                        <a:t>M.Cap</a:t>
                      </a:r>
                      <a:r>
                        <a:rPr lang="en-US" sz="1100" b="1" u="none" strike="noStrike" dirty="0"/>
                        <a:t> ($, mm)</a:t>
                      </a:r>
                    </a:p>
                    <a:p>
                      <a:pPr algn="ctr" fontAlgn="b"/>
                      <a:endParaRPr lang="en-US" sz="1100" b="1" i="0" u="none" strike="noStrike" dirty="0">
                        <a:solidFill>
                          <a:srgbClr val="000000"/>
                        </a:solidFill>
                        <a:latin typeface="Cambria"/>
                      </a:endParaRPr>
                    </a:p>
                  </a:txBody>
                  <a:tcPr marL="9525" marR="9525" marT="10795" marB="0" anchor="b"/>
                </a:tc>
                <a:tc>
                  <a:txBody>
                    <a:bodyPr/>
                    <a:lstStyle/>
                    <a:p>
                      <a:pPr algn="ctr" fontAlgn="b"/>
                      <a:r>
                        <a:rPr lang="en-US" sz="1100" b="1" u="none" strike="noStrike" dirty="0"/>
                        <a:t>EV ($, mm)</a:t>
                      </a:r>
                    </a:p>
                    <a:p>
                      <a:pPr algn="ctr" fontAlgn="b"/>
                      <a:endParaRPr lang="en-US" sz="1100" b="1" i="0" u="none" strike="noStrike" dirty="0">
                        <a:solidFill>
                          <a:srgbClr val="000000"/>
                        </a:solidFill>
                        <a:latin typeface="Cambria"/>
                      </a:endParaRPr>
                    </a:p>
                  </a:txBody>
                  <a:tcPr marL="9525" marR="9525" marT="10795" marB="0" anchor="b"/>
                </a:tc>
                <a:extLst>
                  <a:ext uri="{0D108BD9-81ED-4DB2-BD59-A6C34878D82A}">
                    <a16:rowId xmlns:a16="http://schemas.microsoft.com/office/drawing/2014/main" val="10000"/>
                  </a:ext>
                </a:extLst>
              </a:tr>
              <a:tr h="251873">
                <a:tc>
                  <a:txBody>
                    <a:bodyPr/>
                    <a:lstStyle/>
                    <a:p>
                      <a:pPr algn="l" fontAlgn="b"/>
                      <a:r>
                        <a:rPr lang="en-US" sz="1100" u="none" strike="noStrike"/>
                        <a:t>Neenah Paper, Inc.</a:t>
                      </a:r>
                      <a:endParaRPr lang="en-US" sz="1100" b="0" i="0" u="none" strike="noStrike">
                        <a:solidFill>
                          <a:srgbClr val="000000"/>
                        </a:solidFill>
                        <a:latin typeface="Cambria"/>
                      </a:endParaRPr>
                    </a:p>
                  </a:txBody>
                  <a:tcPr marL="9525" marR="9525" marT="10795" marB="0" anchor="b"/>
                </a:tc>
                <a:tc>
                  <a:txBody>
                    <a:bodyPr/>
                    <a:lstStyle/>
                    <a:p>
                      <a:pPr algn="ctr" fontAlgn="t"/>
                      <a:r>
                        <a:rPr lang="en-US" sz="1100" u="none" strike="noStrike"/>
                        <a:t>0.830</a:t>
                      </a:r>
                      <a:endParaRPr lang="en-US" sz="1100" b="0" i="0" u="none" strike="noStrike">
                        <a:solidFill>
                          <a:srgbClr val="000000"/>
                        </a:solidFill>
                        <a:latin typeface="Cambria"/>
                      </a:endParaRPr>
                    </a:p>
                  </a:txBody>
                  <a:tcPr marL="9525" marR="9525" marT="10795" marB="0"/>
                </a:tc>
                <a:tc>
                  <a:txBody>
                    <a:bodyPr/>
                    <a:lstStyle/>
                    <a:p>
                      <a:pPr algn="ctr" fontAlgn="b"/>
                      <a:r>
                        <a:rPr lang="en-US" sz="1100" u="none" strike="noStrike" dirty="0"/>
                        <a:t>1,210</a:t>
                      </a:r>
                      <a:endParaRPr lang="en-US" sz="1100" b="0" i="0" u="none" strike="noStrike" dirty="0">
                        <a:solidFill>
                          <a:srgbClr val="000000"/>
                        </a:solidFill>
                        <a:latin typeface="Cambria"/>
                      </a:endParaRPr>
                    </a:p>
                  </a:txBody>
                  <a:tcPr marL="9525" marR="9525" marT="10795" marB="0" anchor="b"/>
                </a:tc>
                <a:tc>
                  <a:txBody>
                    <a:bodyPr/>
                    <a:lstStyle/>
                    <a:p>
                      <a:pPr algn="ctr" fontAlgn="b"/>
                      <a:r>
                        <a:rPr lang="en-US" sz="1100" u="none" strike="noStrike" dirty="0"/>
                        <a:t>1,570</a:t>
                      </a:r>
                      <a:endParaRPr lang="en-US" sz="1100" b="0" i="0" u="none" strike="noStrike" dirty="0">
                        <a:solidFill>
                          <a:srgbClr val="000000"/>
                        </a:solidFill>
                        <a:latin typeface="Cambria"/>
                      </a:endParaRPr>
                    </a:p>
                  </a:txBody>
                  <a:tcPr marL="9525" marR="9525" marT="10795" marB="0" anchor="b"/>
                </a:tc>
                <a:extLst>
                  <a:ext uri="{0D108BD9-81ED-4DB2-BD59-A6C34878D82A}">
                    <a16:rowId xmlns:a16="http://schemas.microsoft.com/office/drawing/2014/main" val="10001"/>
                  </a:ext>
                </a:extLst>
              </a:tr>
              <a:tr h="251873">
                <a:tc>
                  <a:txBody>
                    <a:bodyPr/>
                    <a:lstStyle/>
                    <a:p>
                      <a:pPr algn="l" fontAlgn="b"/>
                      <a:r>
                        <a:rPr lang="en-US" sz="1100" u="none" strike="noStrike"/>
                        <a:t>Knoll, Inc</a:t>
                      </a:r>
                      <a:endParaRPr lang="en-US" sz="1100" b="0" i="0" u="none" strike="noStrike">
                        <a:solidFill>
                          <a:srgbClr val="000000"/>
                        </a:solidFill>
                        <a:latin typeface="Cambria"/>
                      </a:endParaRPr>
                    </a:p>
                  </a:txBody>
                  <a:tcPr marL="9525" marR="9525" marT="10795" marB="0" anchor="b"/>
                </a:tc>
                <a:tc>
                  <a:txBody>
                    <a:bodyPr/>
                    <a:lstStyle/>
                    <a:p>
                      <a:pPr algn="ctr" fontAlgn="t"/>
                      <a:r>
                        <a:rPr lang="en-US" sz="1100" u="none" strike="noStrike"/>
                        <a:t>1.009</a:t>
                      </a:r>
                      <a:endParaRPr lang="en-US" sz="1100" b="0" i="0" u="none" strike="noStrike">
                        <a:solidFill>
                          <a:srgbClr val="000000"/>
                        </a:solidFill>
                        <a:latin typeface="Cambria"/>
                      </a:endParaRPr>
                    </a:p>
                  </a:txBody>
                  <a:tcPr marL="9525" marR="9525" marT="10795" marB="0"/>
                </a:tc>
                <a:tc>
                  <a:txBody>
                    <a:bodyPr/>
                    <a:lstStyle/>
                    <a:p>
                      <a:pPr algn="ctr" fontAlgn="b"/>
                      <a:r>
                        <a:rPr lang="en-US" sz="1100" u="none" strike="noStrike"/>
                        <a:t>955</a:t>
                      </a:r>
                      <a:endParaRPr lang="en-US" sz="1100" b="0" i="0" u="none" strike="noStrike">
                        <a:solidFill>
                          <a:srgbClr val="000000"/>
                        </a:solidFill>
                        <a:latin typeface="Cambria"/>
                      </a:endParaRPr>
                    </a:p>
                  </a:txBody>
                  <a:tcPr marL="9525" marR="9525" marT="10795" marB="0" anchor="b"/>
                </a:tc>
                <a:tc>
                  <a:txBody>
                    <a:bodyPr/>
                    <a:lstStyle/>
                    <a:p>
                      <a:pPr algn="ctr" fontAlgn="b"/>
                      <a:r>
                        <a:rPr lang="en-US" sz="1100" u="none" strike="noStrike" dirty="0"/>
                        <a:t>1,430</a:t>
                      </a:r>
                      <a:endParaRPr lang="en-US" sz="1100" b="0" i="0" u="none" strike="noStrike" dirty="0">
                        <a:solidFill>
                          <a:srgbClr val="000000"/>
                        </a:solidFill>
                        <a:latin typeface="Cambria"/>
                      </a:endParaRPr>
                    </a:p>
                  </a:txBody>
                  <a:tcPr marL="9525" marR="9525" marT="10795" marB="0" anchor="b"/>
                </a:tc>
                <a:extLst>
                  <a:ext uri="{0D108BD9-81ED-4DB2-BD59-A6C34878D82A}">
                    <a16:rowId xmlns:a16="http://schemas.microsoft.com/office/drawing/2014/main" val="10002"/>
                  </a:ext>
                </a:extLst>
              </a:tr>
              <a:tr h="251873">
                <a:tc>
                  <a:txBody>
                    <a:bodyPr/>
                    <a:lstStyle/>
                    <a:p>
                      <a:pPr algn="l" fontAlgn="b"/>
                      <a:r>
                        <a:rPr lang="en-US" sz="1100" u="none" strike="noStrike"/>
                        <a:t>Lannett Company, Inc.</a:t>
                      </a:r>
                      <a:endParaRPr lang="en-US" sz="1100" b="0" i="0" u="none" strike="noStrike">
                        <a:solidFill>
                          <a:srgbClr val="000000"/>
                        </a:solidFill>
                        <a:latin typeface="Cambria"/>
                      </a:endParaRPr>
                    </a:p>
                  </a:txBody>
                  <a:tcPr marL="9525" marR="9525" marT="10795" marB="0" anchor="b"/>
                </a:tc>
                <a:tc>
                  <a:txBody>
                    <a:bodyPr/>
                    <a:lstStyle/>
                    <a:p>
                      <a:pPr algn="ctr" fontAlgn="t"/>
                      <a:r>
                        <a:rPr lang="en-US" sz="1100" u="none" strike="noStrike"/>
                        <a:t>0.735</a:t>
                      </a:r>
                      <a:endParaRPr lang="en-US" sz="1100" b="0" i="0" u="none" strike="noStrike">
                        <a:solidFill>
                          <a:srgbClr val="000000"/>
                        </a:solidFill>
                        <a:latin typeface="Cambria"/>
                      </a:endParaRPr>
                    </a:p>
                  </a:txBody>
                  <a:tcPr marL="9525" marR="9525" marT="10795" marB="0"/>
                </a:tc>
                <a:tc>
                  <a:txBody>
                    <a:bodyPr/>
                    <a:lstStyle/>
                    <a:p>
                      <a:pPr algn="ctr" fontAlgn="b"/>
                      <a:r>
                        <a:rPr lang="en-US" sz="1100" u="none" strike="noStrike"/>
                        <a:t>302</a:t>
                      </a:r>
                      <a:endParaRPr lang="en-US" sz="1100" b="0" i="0" u="none" strike="noStrike">
                        <a:solidFill>
                          <a:srgbClr val="000000"/>
                        </a:solidFill>
                        <a:latin typeface="Cambria"/>
                      </a:endParaRPr>
                    </a:p>
                  </a:txBody>
                  <a:tcPr marL="9525" marR="9525" marT="10795" marB="0" anchor="b"/>
                </a:tc>
                <a:tc>
                  <a:txBody>
                    <a:bodyPr/>
                    <a:lstStyle/>
                    <a:p>
                      <a:pPr algn="ctr" fontAlgn="b"/>
                      <a:r>
                        <a:rPr lang="en-US" sz="1100" u="none" strike="noStrike"/>
                        <a:t>966</a:t>
                      </a:r>
                      <a:endParaRPr lang="en-US" sz="1100" b="0" i="0" u="none" strike="noStrike">
                        <a:solidFill>
                          <a:srgbClr val="000000"/>
                        </a:solidFill>
                        <a:latin typeface="Cambria"/>
                      </a:endParaRPr>
                    </a:p>
                  </a:txBody>
                  <a:tcPr marL="9525" marR="9525" marT="10795" marB="0" anchor="b"/>
                </a:tc>
                <a:extLst>
                  <a:ext uri="{0D108BD9-81ED-4DB2-BD59-A6C34878D82A}">
                    <a16:rowId xmlns:a16="http://schemas.microsoft.com/office/drawing/2014/main" val="10003"/>
                  </a:ext>
                </a:extLst>
              </a:tr>
              <a:tr h="251873">
                <a:tc>
                  <a:txBody>
                    <a:bodyPr/>
                    <a:lstStyle/>
                    <a:p>
                      <a:pPr algn="l" fontAlgn="b"/>
                      <a:r>
                        <a:rPr lang="en-US" sz="1100" u="none" strike="noStrike"/>
                        <a:t>National Presto Industries, Inc.</a:t>
                      </a:r>
                      <a:endParaRPr lang="en-US" sz="1100" b="0" i="0" u="none" strike="noStrike">
                        <a:solidFill>
                          <a:srgbClr val="000000"/>
                        </a:solidFill>
                        <a:latin typeface="Cambria"/>
                      </a:endParaRPr>
                    </a:p>
                  </a:txBody>
                  <a:tcPr marL="9525" marR="9525" marT="10795" marB="0" anchor="b"/>
                </a:tc>
                <a:tc>
                  <a:txBody>
                    <a:bodyPr/>
                    <a:lstStyle/>
                    <a:p>
                      <a:pPr algn="ctr" fontAlgn="t"/>
                      <a:r>
                        <a:rPr lang="en-US" sz="1100" u="none" strike="noStrike"/>
                        <a:t>0.575</a:t>
                      </a:r>
                      <a:endParaRPr lang="en-US" sz="1100" b="0" i="0" u="none" strike="noStrike">
                        <a:solidFill>
                          <a:srgbClr val="000000"/>
                        </a:solidFill>
                        <a:latin typeface="Cambria"/>
                      </a:endParaRPr>
                    </a:p>
                  </a:txBody>
                  <a:tcPr marL="9525" marR="9525" marT="10795" marB="0"/>
                </a:tc>
                <a:tc>
                  <a:txBody>
                    <a:bodyPr/>
                    <a:lstStyle/>
                    <a:p>
                      <a:pPr algn="ctr" fontAlgn="b"/>
                      <a:r>
                        <a:rPr lang="en-US" sz="1100" u="none" strike="noStrike"/>
                        <a:t>772</a:t>
                      </a:r>
                      <a:endParaRPr lang="en-US" sz="1100" b="0" i="0" u="none" strike="noStrike">
                        <a:solidFill>
                          <a:srgbClr val="000000"/>
                        </a:solidFill>
                        <a:latin typeface="Cambria"/>
                      </a:endParaRPr>
                    </a:p>
                  </a:txBody>
                  <a:tcPr marL="9525" marR="9525" marT="10795" marB="0" anchor="b"/>
                </a:tc>
                <a:tc>
                  <a:txBody>
                    <a:bodyPr/>
                    <a:lstStyle/>
                    <a:p>
                      <a:pPr algn="ctr" fontAlgn="b"/>
                      <a:r>
                        <a:rPr lang="en-US" sz="1100" u="none" strike="noStrike" dirty="0"/>
                        <a:t>563</a:t>
                      </a:r>
                      <a:endParaRPr lang="en-US" sz="1100" b="0" i="0" u="none" strike="noStrike" dirty="0">
                        <a:solidFill>
                          <a:srgbClr val="000000"/>
                        </a:solidFill>
                        <a:latin typeface="Cambria"/>
                      </a:endParaRPr>
                    </a:p>
                  </a:txBody>
                  <a:tcPr marL="9525" marR="9525" marT="10795" marB="0" anchor="b"/>
                </a:tc>
                <a:extLst>
                  <a:ext uri="{0D108BD9-81ED-4DB2-BD59-A6C34878D82A}">
                    <a16:rowId xmlns:a16="http://schemas.microsoft.com/office/drawing/2014/main" val="10004"/>
                  </a:ext>
                </a:extLst>
              </a:tr>
              <a:tr h="251873">
                <a:tc>
                  <a:txBody>
                    <a:bodyPr/>
                    <a:lstStyle/>
                    <a:p>
                      <a:pPr algn="l" fontAlgn="b"/>
                      <a:r>
                        <a:rPr lang="en-US" sz="1100" u="none" strike="noStrike"/>
                        <a:t>Ennis, Inc.</a:t>
                      </a:r>
                      <a:endParaRPr lang="en-US" sz="1100" b="0" i="0" u="none" strike="noStrike">
                        <a:solidFill>
                          <a:srgbClr val="000000"/>
                        </a:solidFill>
                        <a:latin typeface="Cambria"/>
                      </a:endParaRPr>
                    </a:p>
                  </a:txBody>
                  <a:tcPr marL="9525" marR="9525" marT="10795" marB="0" anchor="b"/>
                </a:tc>
                <a:tc>
                  <a:txBody>
                    <a:bodyPr/>
                    <a:lstStyle/>
                    <a:p>
                      <a:pPr algn="ctr" fontAlgn="t"/>
                      <a:r>
                        <a:rPr lang="en-US" sz="1100" u="none" strike="noStrike"/>
                        <a:t>0.915</a:t>
                      </a:r>
                      <a:endParaRPr lang="en-US" sz="1100" b="0" i="0" u="none" strike="noStrike">
                        <a:solidFill>
                          <a:srgbClr val="000000"/>
                        </a:solidFill>
                        <a:latin typeface="Cambria"/>
                      </a:endParaRPr>
                    </a:p>
                  </a:txBody>
                  <a:tcPr marL="9525" marR="9525" marT="10795" marB="0"/>
                </a:tc>
                <a:tc>
                  <a:txBody>
                    <a:bodyPr/>
                    <a:lstStyle/>
                    <a:p>
                      <a:pPr algn="ctr" fontAlgn="b"/>
                      <a:r>
                        <a:rPr lang="en-US" sz="1100" u="none" strike="noStrike"/>
                        <a:t>548</a:t>
                      </a:r>
                      <a:endParaRPr lang="en-US" sz="1100" b="0" i="0" u="none" strike="noStrike">
                        <a:solidFill>
                          <a:srgbClr val="000000"/>
                        </a:solidFill>
                        <a:latin typeface="Cambria"/>
                      </a:endParaRPr>
                    </a:p>
                  </a:txBody>
                  <a:tcPr marL="9525" marR="9525" marT="10795" marB="0" anchor="b"/>
                </a:tc>
                <a:tc>
                  <a:txBody>
                    <a:bodyPr/>
                    <a:lstStyle/>
                    <a:p>
                      <a:pPr algn="ctr" fontAlgn="b"/>
                      <a:r>
                        <a:rPr lang="en-US" sz="1100" u="none" strike="noStrike"/>
                        <a:t>503</a:t>
                      </a:r>
                      <a:endParaRPr lang="en-US" sz="1100" b="0" i="0" u="none" strike="noStrike">
                        <a:solidFill>
                          <a:srgbClr val="000000"/>
                        </a:solidFill>
                        <a:latin typeface="Cambria"/>
                      </a:endParaRPr>
                    </a:p>
                  </a:txBody>
                  <a:tcPr marL="9525" marR="9525" marT="10795" marB="0" anchor="b"/>
                </a:tc>
                <a:extLst>
                  <a:ext uri="{0D108BD9-81ED-4DB2-BD59-A6C34878D82A}">
                    <a16:rowId xmlns:a16="http://schemas.microsoft.com/office/drawing/2014/main" val="10005"/>
                  </a:ext>
                </a:extLst>
              </a:tr>
              <a:tr h="251873">
                <a:tc>
                  <a:txBody>
                    <a:bodyPr/>
                    <a:lstStyle/>
                    <a:p>
                      <a:pPr algn="l" fontAlgn="b"/>
                      <a:r>
                        <a:rPr lang="en-US" sz="1100" u="none" strike="noStrike"/>
                        <a:t>Lifetime Brands, Inc.</a:t>
                      </a:r>
                      <a:endParaRPr lang="en-US" sz="1100" b="0" i="0" u="none" strike="noStrike">
                        <a:solidFill>
                          <a:srgbClr val="000000"/>
                        </a:solidFill>
                        <a:latin typeface="Cambria"/>
                      </a:endParaRPr>
                    </a:p>
                  </a:txBody>
                  <a:tcPr marL="9525" marR="9525" marT="10795" marB="0" anchor="b"/>
                </a:tc>
                <a:tc>
                  <a:txBody>
                    <a:bodyPr/>
                    <a:lstStyle/>
                    <a:p>
                      <a:pPr algn="ctr" fontAlgn="t"/>
                      <a:r>
                        <a:rPr lang="en-US" sz="1100" u="none" strike="noStrike"/>
                        <a:t>0.990</a:t>
                      </a:r>
                      <a:endParaRPr lang="en-US" sz="1100" b="0" i="0" u="none" strike="noStrike">
                        <a:solidFill>
                          <a:srgbClr val="000000"/>
                        </a:solidFill>
                        <a:latin typeface="Cambria"/>
                      </a:endParaRPr>
                    </a:p>
                  </a:txBody>
                  <a:tcPr marL="9525" marR="9525" marT="10795" marB="0"/>
                </a:tc>
                <a:tc>
                  <a:txBody>
                    <a:bodyPr/>
                    <a:lstStyle/>
                    <a:p>
                      <a:pPr algn="ctr" fontAlgn="b"/>
                      <a:r>
                        <a:rPr lang="en-US" sz="1100" u="none" strike="noStrike"/>
                        <a:t>195</a:t>
                      </a:r>
                      <a:endParaRPr lang="en-US" sz="1100" b="0" i="0" u="none" strike="noStrike">
                        <a:solidFill>
                          <a:srgbClr val="000000"/>
                        </a:solidFill>
                        <a:latin typeface="Cambria"/>
                      </a:endParaRPr>
                    </a:p>
                  </a:txBody>
                  <a:tcPr marL="9525" marR="9525" marT="10795" marB="0" anchor="b"/>
                </a:tc>
                <a:tc>
                  <a:txBody>
                    <a:bodyPr/>
                    <a:lstStyle/>
                    <a:p>
                      <a:pPr algn="ctr" fontAlgn="b"/>
                      <a:r>
                        <a:rPr lang="en-US" sz="1100" u="none" strike="noStrike"/>
                        <a:t>492</a:t>
                      </a:r>
                      <a:endParaRPr lang="en-US" sz="1100" b="0" i="0" u="none" strike="noStrike">
                        <a:solidFill>
                          <a:srgbClr val="000000"/>
                        </a:solidFill>
                        <a:latin typeface="Cambria"/>
                      </a:endParaRPr>
                    </a:p>
                  </a:txBody>
                  <a:tcPr marL="9525" marR="9525" marT="10795" marB="0" anchor="b"/>
                </a:tc>
                <a:extLst>
                  <a:ext uri="{0D108BD9-81ED-4DB2-BD59-A6C34878D82A}">
                    <a16:rowId xmlns:a16="http://schemas.microsoft.com/office/drawing/2014/main" val="10006"/>
                  </a:ext>
                </a:extLst>
              </a:tr>
              <a:tr h="251873">
                <a:tc>
                  <a:txBody>
                    <a:bodyPr/>
                    <a:lstStyle/>
                    <a:p>
                      <a:pPr algn="l" fontAlgn="b"/>
                      <a:r>
                        <a:rPr lang="en-US" sz="1100" u="none" strike="noStrike"/>
                        <a:t>Libbey Inc</a:t>
                      </a:r>
                      <a:endParaRPr lang="en-US" sz="1100" b="0" i="0" u="none" strike="noStrike">
                        <a:solidFill>
                          <a:srgbClr val="000000"/>
                        </a:solidFill>
                        <a:latin typeface="Cambria"/>
                      </a:endParaRPr>
                    </a:p>
                  </a:txBody>
                  <a:tcPr marL="9525" marR="9525" marT="10795" marB="0" anchor="b"/>
                </a:tc>
                <a:tc>
                  <a:txBody>
                    <a:bodyPr/>
                    <a:lstStyle/>
                    <a:p>
                      <a:pPr algn="ctr" fontAlgn="t"/>
                      <a:r>
                        <a:rPr lang="en-US" sz="1100" u="none" strike="noStrike"/>
                        <a:t>0.770</a:t>
                      </a:r>
                      <a:endParaRPr lang="en-US" sz="1100" b="0" i="0" u="none" strike="noStrike">
                        <a:solidFill>
                          <a:srgbClr val="000000"/>
                        </a:solidFill>
                        <a:latin typeface="Cambria"/>
                      </a:endParaRPr>
                    </a:p>
                  </a:txBody>
                  <a:tcPr marL="9525" marR="9525" marT="10795" marB="0"/>
                </a:tc>
                <a:tc>
                  <a:txBody>
                    <a:bodyPr/>
                    <a:lstStyle/>
                    <a:p>
                      <a:pPr algn="ctr" fontAlgn="b"/>
                      <a:r>
                        <a:rPr lang="en-US" sz="1100" u="none" strike="noStrike"/>
                        <a:t>71</a:t>
                      </a:r>
                      <a:endParaRPr lang="en-US" sz="1100" b="0" i="0" u="none" strike="noStrike">
                        <a:solidFill>
                          <a:srgbClr val="000000"/>
                        </a:solidFill>
                        <a:latin typeface="Cambria"/>
                      </a:endParaRPr>
                    </a:p>
                  </a:txBody>
                  <a:tcPr marL="9525" marR="9525" marT="10795" marB="0" anchor="b"/>
                </a:tc>
                <a:tc>
                  <a:txBody>
                    <a:bodyPr/>
                    <a:lstStyle/>
                    <a:p>
                      <a:pPr algn="ctr" fontAlgn="b"/>
                      <a:r>
                        <a:rPr lang="en-US" sz="1100" u="none" strike="noStrike"/>
                        <a:t>452</a:t>
                      </a:r>
                      <a:endParaRPr lang="en-US" sz="1100" b="0" i="0" u="none" strike="noStrike">
                        <a:solidFill>
                          <a:srgbClr val="000000"/>
                        </a:solidFill>
                        <a:latin typeface="Cambria"/>
                      </a:endParaRPr>
                    </a:p>
                  </a:txBody>
                  <a:tcPr marL="9525" marR="9525" marT="10795" marB="0" anchor="b"/>
                </a:tc>
                <a:extLst>
                  <a:ext uri="{0D108BD9-81ED-4DB2-BD59-A6C34878D82A}">
                    <a16:rowId xmlns:a16="http://schemas.microsoft.com/office/drawing/2014/main" val="10007"/>
                  </a:ext>
                </a:extLst>
              </a:tr>
              <a:tr h="251873">
                <a:tc>
                  <a:txBody>
                    <a:bodyPr/>
                    <a:lstStyle/>
                    <a:p>
                      <a:pPr algn="l" fontAlgn="b"/>
                      <a:r>
                        <a:rPr lang="en-US" sz="1100" u="none" strike="noStrike" dirty="0"/>
                        <a:t>Hooker Furniture Corporation</a:t>
                      </a:r>
                      <a:endParaRPr lang="en-US" sz="1100" b="0" i="0" u="none" strike="noStrike" dirty="0">
                        <a:solidFill>
                          <a:srgbClr val="000000"/>
                        </a:solidFill>
                        <a:latin typeface="Cambria"/>
                      </a:endParaRPr>
                    </a:p>
                  </a:txBody>
                  <a:tcPr marL="9525" marR="9525" marT="10795" marB="0" anchor="b"/>
                </a:tc>
                <a:tc>
                  <a:txBody>
                    <a:bodyPr/>
                    <a:lstStyle/>
                    <a:p>
                      <a:pPr algn="ctr" fontAlgn="t"/>
                      <a:r>
                        <a:rPr lang="en-US" sz="1100" u="none" strike="noStrike"/>
                        <a:t>0.415</a:t>
                      </a:r>
                      <a:endParaRPr lang="en-US" sz="1100" b="0" i="0" u="none" strike="noStrike">
                        <a:solidFill>
                          <a:srgbClr val="000000"/>
                        </a:solidFill>
                        <a:latin typeface="Cambria"/>
                      </a:endParaRPr>
                    </a:p>
                  </a:txBody>
                  <a:tcPr marL="9525" marR="9525" marT="10795" marB="0"/>
                </a:tc>
                <a:tc>
                  <a:txBody>
                    <a:bodyPr/>
                    <a:lstStyle/>
                    <a:p>
                      <a:pPr algn="ctr" fontAlgn="b"/>
                      <a:r>
                        <a:rPr lang="en-US" sz="1100" u="none" strike="noStrike"/>
                        <a:t>326</a:t>
                      </a:r>
                      <a:endParaRPr lang="en-US" sz="1100" b="0" i="0" u="none" strike="noStrike">
                        <a:solidFill>
                          <a:srgbClr val="000000"/>
                        </a:solidFill>
                        <a:latin typeface="Cambria"/>
                      </a:endParaRPr>
                    </a:p>
                  </a:txBody>
                  <a:tcPr marL="9525" marR="9525" marT="10795" marB="0" anchor="b"/>
                </a:tc>
                <a:tc>
                  <a:txBody>
                    <a:bodyPr/>
                    <a:lstStyle/>
                    <a:p>
                      <a:pPr algn="ctr" fontAlgn="b"/>
                      <a:r>
                        <a:rPr lang="en-US" sz="1100" u="none" strike="noStrike"/>
                        <a:t>341</a:t>
                      </a:r>
                      <a:endParaRPr lang="en-US" sz="1100" b="0" i="0" u="none" strike="noStrike">
                        <a:solidFill>
                          <a:srgbClr val="000000"/>
                        </a:solidFill>
                        <a:latin typeface="Cambria"/>
                      </a:endParaRPr>
                    </a:p>
                  </a:txBody>
                  <a:tcPr marL="9525" marR="9525" marT="10795" marB="0" anchor="b"/>
                </a:tc>
                <a:extLst>
                  <a:ext uri="{0D108BD9-81ED-4DB2-BD59-A6C34878D82A}">
                    <a16:rowId xmlns:a16="http://schemas.microsoft.com/office/drawing/2014/main" val="10008"/>
                  </a:ext>
                </a:extLst>
              </a:tr>
              <a:tr h="324595">
                <a:tc>
                  <a:txBody>
                    <a:bodyPr/>
                    <a:lstStyle/>
                    <a:p>
                      <a:pPr algn="l" fontAlgn="b"/>
                      <a:r>
                        <a:rPr lang="en-US" sz="1100" u="none" strike="noStrike"/>
                        <a:t>Destination Maternity Corporation</a:t>
                      </a:r>
                      <a:endParaRPr lang="en-US" sz="1100" b="0" i="0" u="none" strike="noStrike">
                        <a:solidFill>
                          <a:srgbClr val="000000"/>
                        </a:solidFill>
                        <a:latin typeface="Cambria"/>
                      </a:endParaRPr>
                    </a:p>
                  </a:txBody>
                  <a:tcPr marL="9525" marR="9525" marT="10795" marB="0" anchor="b"/>
                </a:tc>
                <a:tc>
                  <a:txBody>
                    <a:bodyPr/>
                    <a:lstStyle/>
                    <a:p>
                      <a:pPr algn="ctr" fontAlgn="t"/>
                      <a:r>
                        <a:rPr lang="en-US" sz="1100" u="none" strike="noStrike"/>
                        <a:t>0.350</a:t>
                      </a:r>
                      <a:endParaRPr lang="en-US" sz="1100" b="0" i="0" u="none" strike="noStrike">
                        <a:solidFill>
                          <a:srgbClr val="000000"/>
                        </a:solidFill>
                        <a:latin typeface="Cambria"/>
                      </a:endParaRPr>
                    </a:p>
                  </a:txBody>
                  <a:tcPr marL="9525" marR="9525" marT="10795" marB="0"/>
                </a:tc>
                <a:tc>
                  <a:txBody>
                    <a:bodyPr/>
                    <a:lstStyle/>
                    <a:p>
                      <a:pPr algn="ctr" fontAlgn="b"/>
                      <a:r>
                        <a:rPr lang="en-US" sz="1100" u="none" strike="noStrike"/>
                        <a:t>27</a:t>
                      </a:r>
                      <a:endParaRPr lang="en-US" sz="1100" b="0" i="0" u="none" strike="noStrike">
                        <a:solidFill>
                          <a:srgbClr val="000000"/>
                        </a:solidFill>
                        <a:latin typeface="Cambria"/>
                      </a:endParaRPr>
                    </a:p>
                  </a:txBody>
                  <a:tcPr marL="9525" marR="9525" marT="10795" marB="0" anchor="b"/>
                </a:tc>
                <a:tc>
                  <a:txBody>
                    <a:bodyPr/>
                    <a:lstStyle/>
                    <a:p>
                      <a:pPr algn="ctr" fontAlgn="b"/>
                      <a:r>
                        <a:rPr lang="en-US" sz="1100" u="none" strike="noStrike"/>
                        <a:t>76</a:t>
                      </a:r>
                      <a:endParaRPr lang="en-US" sz="1100" b="0" i="0" u="none" strike="noStrike">
                        <a:solidFill>
                          <a:srgbClr val="000000"/>
                        </a:solidFill>
                        <a:latin typeface="Cambria"/>
                      </a:endParaRPr>
                    </a:p>
                  </a:txBody>
                  <a:tcPr marL="9525" marR="9525" marT="10795" marB="0" anchor="b"/>
                </a:tc>
                <a:extLst>
                  <a:ext uri="{0D108BD9-81ED-4DB2-BD59-A6C34878D82A}">
                    <a16:rowId xmlns:a16="http://schemas.microsoft.com/office/drawing/2014/main" val="10009"/>
                  </a:ext>
                </a:extLst>
              </a:tr>
              <a:tr h="251873">
                <a:tc>
                  <a:txBody>
                    <a:bodyPr/>
                    <a:lstStyle/>
                    <a:p>
                      <a:pPr algn="l" fontAlgn="b"/>
                      <a:endParaRPr lang="en-US" sz="1200" b="0" i="0" u="none" strike="noStrike">
                        <a:solidFill>
                          <a:srgbClr val="000000"/>
                        </a:solidFill>
                        <a:latin typeface="Calibri"/>
                      </a:endParaRPr>
                    </a:p>
                  </a:txBody>
                  <a:tcPr marL="9525" marR="9525" marT="10795" marB="0" anchor="b"/>
                </a:tc>
                <a:tc>
                  <a:txBody>
                    <a:bodyPr/>
                    <a:lstStyle/>
                    <a:p>
                      <a:pPr algn="ctr" fontAlgn="b"/>
                      <a:endParaRPr lang="en-US" sz="1200" b="0" i="0" u="none" strike="noStrike" dirty="0">
                        <a:solidFill>
                          <a:srgbClr val="000000"/>
                        </a:solidFill>
                        <a:latin typeface="Calibri"/>
                      </a:endParaRPr>
                    </a:p>
                  </a:txBody>
                  <a:tcPr marL="9525" marR="9525" marT="10795" marB="0" anchor="b"/>
                </a:tc>
                <a:tc>
                  <a:txBody>
                    <a:bodyPr/>
                    <a:lstStyle/>
                    <a:p>
                      <a:pPr algn="ctr" fontAlgn="b"/>
                      <a:endParaRPr lang="en-US" sz="1200" b="0" i="0" u="none" strike="noStrike">
                        <a:solidFill>
                          <a:srgbClr val="000000"/>
                        </a:solidFill>
                        <a:latin typeface="Calibri"/>
                      </a:endParaRPr>
                    </a:p>
                  </a:txBody>
                  <a:tcPr marL="9525" marR="9525" marT="10795" marB="0" anchor="b"/>
                </a:tc>
                <a:tc>
                  <a:txBody>
                    <a:bodyPr/>
                    <a:lstStyle/>
                    <a:p>
                      <a:pPr algn="ctr" fontAlgn="b"/>
                      <a:endParaRPr lang="en-US" sz="1200" b="0" i="0" u="none" strike="noStrike">
                        <a:solidFill>
                          <a:srgbClr val="000000"/>
                        </a:solidFill>
                        <a:latin typeface="Calibri"/>
                      </a:endParaRPr>
                    </a:p>
                  </a:txBody>
                  <a:tcPr marL="9525" marR="9525" marT="10795" marB="0" anchor="b"/>
                </a:tc>
                <a:extLst>
                  <a:ext uri="{0D108BD9-81ED-4DB2-BD59-A6C34878D82A}">
                    <a16:rowId xmlns:a16="http://schemas.microsoft.com/office/drawing/2014/main" val="10010"/>
                  </a:ext>
                </a:extLst>
              </a:tr>
              <a:tr h="251873">
                <a:tc>
                  <a:txBody>
                    <a:bodyPr/>
                    <a:lstStyle/>
                    <a:p>
                      <a:pPr algn="l" fontAlgn="b"/>
                      <a:r>
                        <a:rPr lang="en-US" sz="1100" u="none" strike="noStrike"/>
                        <a:t>CSS Industries</a:t>
                      </a:r>
                      <a:endParaRPr lang="en-US" sz="1100" b="0" i="0" u="none" strike="noStrike">
                        <a:solidFill>
                          <a:srgbClr val="000000"/>
                        </a:solidFill>
                        <a:latin typeface="Cambria"/>
                      </a:endParaRPr>
                    </a:p>
                  </a:txBody>
                  <a:tcPr marL="9525" marR="9525" marT="10795" marB="0" anchor="b"/>
                </a:tc>
                <a:tc>
                  <a:txBody>
                    <a:bodyPr/>
                    <a:lstStyle/>
                    <a:p>
                      <a:pPr algn="ctr" fontAlgn="t"/>
                      <a:r>
                        <a:rPr lang="en-US" sz="1100" u="none" strike="noStrike"/>
                        <a:t>0.654</a:t>
                      </a:r>
                      <a:endParaRPr lang="en-US" sz="1100" b="0" i="0" u="none" strike="noStrike">
                        <a:solidFill>
                          <a:srgbClr val="000000"/>
                        </a:solidFill>
                        <a:latin typeface="Cambria"/>
                      </a:endParaRPr>
                    </a:p>
                  </a:txBody>
                  <a:tcPr marL="9525" marR="9525" marT="10795" marB="0"/>
                </a:tc>
                <a:tc>
                  <a:txBody>
                    <a:bodyPr/>
                    <a:lstStyle/>
                    <a:p>
                      <a:pPr algn="ctr" fontAlgn="b"/>
                      <a:r>
                        <a:rPr lang="en-US" sz="1100" u="none" strike="noStrike" dirty="0"/>
                        <a:t>58</a:t>
                      </a:r>
                      <a:endParaRPr lang="en-US" sz="1100" b="0" i="0" u="none" strike="noStrike" dirty="0">
                        <a:solidFill>
                          <a:srgbClr val="000000"/>
                        </a:solidFill>
                        <a:latin typeface="Cambria"/>
                      </a:endParaRPr>
                    </a:p>
                  </a:txBody>
                  <a:tcPr marL="9525" marR="9525" marT="10795" marB="0" anchor="b"/>
                </a:tc>
                <a:tc>
                  <a:txBody>
                    <a:bodyPr/>
                    <a:lstStyle/>
                    <a:p>
                      <a:pPr algn="ctr" fontAlgn="b"/>
                      <a:r>
                        <a:rPr lang="en-US" sz="1100" u="none" strike="noStrike" dirty="0"/>
                        <a:t>99</a:t>
                      </a:r>
                      <a:endParaRPr lang="en-US" sz="1100" b="0" i="0" u="none" strike="noStrike" dirty="0">
                        <a:solidFill>
                          <a:srgbClr val="000000"/>
                        </a:solidFill>
                        <a:latin typeface="Cambria"/>
                      </a:endParaRPr>
                    </a:p>
                  </a:txBody>
                  <a:tcPr marL="9525" marR="9525" marT="10795" marB="0" anchor="b"/>
                </a:tc>
                <a:extLst>
                  <a:ext uri="{0D108BD9-81ED-4DB2-BD59-A6C34878D82A}">
                    <a16:rowId xmlns:a16="http://schemas.microsoft.com/office/drawing/2014/main" val="10011"/>
                  </a:ext>
                </a:extLst>
              </a:tr>
            </a:tbl>
          </a:graphicData>
        </a:graphic>
      </p:graphicFrame>
      <p:sp>
        <p:nvSpPr>
          <p:cNvPr id="12" name="Slide Number Placeholder 11"/>
          <p:cNvSpPr>
            <a:spLocks noGrp="1"/>
          </p:cNvSpPr>
          <p:nvPr>
            <p:ph type="sldNum" idx="12"/>
          </p:nvPr>
        </p:nvSpPr>
        <p:spPr/>
        <p:txBody>
          <a:bodyPr/>
          <a:lstStyle/>
          <a:p>
            <a:fld id="{00000000-1234-1234-1234-123412341234}" type="slidenum">
              <a:rPr lang="en-US" smtClean="0"/>
              <a:pPr/>
              <a:t>26</a:t>
            </a:fld>
            <a:endParaRPr lang="en-US"/>
          </a:p>
        </p:txBody>
      </p:sp>
      <p:cxnSp>
        <p:nvCxnSpPr>
          <p:cNvPr id="7" name="Straight Connector 6"/>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txBox="1">
            <a:spLocks noGrp="1"/>
          </p:cNvSpPr>
          <p:nvPr>
            <p:ph type="title"/>
          </p:nvPr>
        </p:nvSpPr>
        <p:spPr>
          <a:xfrm>
            <a:off x="287016" y="-153614"/>
            <a:ext cx="9144000" cy="1295400"/>
          </a:xfrm>
          <a:prstGeom prst="rect">
            <a:avLst/>
          </a:prstGeom>
          <a:noFill/>
          <a:ln>
            <a:noFill/>
          </a:ln>
        </p:spPr>
        <p:txBody>
          <a:bodyPr spcFirstLastPara="1" wrap="square" lIns="91415" tIns="45695" rIns="91415" bIns="45695" anchor="ctr" anchorCtr="0">
            <a:noAutofit/>
          </a:bodyPr>
          <a:lstStyle/>
          <a:p>
            <a:pPr algn="l">
              <a:lnSpc>
                <a:spcPct val="80000"/>
              </a:lnSpc>
            </a:pPr>
            <a:r>
              <a:rPr lang="en-US" sz="2800" b="1" dirty="0"/>
              <a:t>Rebecca Matthias: Overpaid Chairman &amp; Web Of Connections</a:t>
            </a:r>
          </a:p>
        </p:txBody>
      </p:sp>
      <p:sp>
        <p:nvSpPr>
          <p:cNvPr id="208" name="Google Shape;208;p22"/>
          <p:cNvSpPr txBox="1"/>
          <p:nvPr/>
        </p:nvSpPr>
        <p:spPr>
          <a:xfrm>
            <a:off x="287016" y="1753204"/>
            <a:ext cx="8856984" cy="1674305"/>
          </a:xfrm>
          <a:prstGeom prst="rect">
            <a:avLst/>
          </a:prstGeom>
          <a:noFill/>
          <a:ln>
            <a:noFill/>
          </a:ln>
        </p:spPr>
        <p:txBody>
          <a:bodyPr spcFirstLastPara="1" wrap="square" lIns="91415" tIns="45695" rIns="91415" bIns="45695" anchor="t" anchorCtr="0">
            <a:noAutofit/>
          </a:bodyPr>
          <a:lstStyle/>
          <a:p>
            <a:pPr marL="285717" indent="-285717">
              <a:buClr>
                <a:schemeClr val="dk1"/>
              </a:buClr>
              <a:buSzPts val="1800"/>
              <a:buFont typeface="Noto Sans Symbols"/>
              <a:buChar char="▪"/>
            </a:pPr>
            <a:r>
              <a:rPr lang="en-US" sz="1800" dirty="0">
                <a:solidFill>
                  <a:schemeClr val="dk1"/>
                </a:solidFill>
                <a:latin typeface="Calibri" panose="020F0502020204030204" pitchFamily="34" charset="0"/>
                <a:ea typeface="Calibri"/>
                <a:cs typeface="Calibri" panose="020F0502020204030204" pitchFamily="34" charset="0"/>
                <a:sym typeface="Calibri"/>
              </a:rPr>
              <a:t>Ms. Matthias’s Board fee is a whopping $0.483 million in FY 2018. </a:t>
            </a:r>
            <a:r>
              <a:rPr lang="en-US" sz="1800" dirty="0">
                <a:latin typeface="Calibri" panose="020F0502020204030204" pitchFamily="34" charset="0"/>
                <a:cs typeface="Calibri" panose="020F0502020204030204" pitchFamily="34" charset="0"/>
              </a:rPr>
              <a:t>We believe this fee exceeds that of a full time senior executive of CSS. </a:t>
            </a:r>
          </a:p>
          <a:p>
            <a:pPr marL="285717" indent="-285717">
              <a:buClr>
                <a:schemeClr val="dk1"/>
              </a:buClr>
              <a:buSzPts val="1800"/>
              <a:buFont typeface="Noto Sans Symbols"/>
              <a:buChar char="▪"/>
            </a:pPr>
            <a:endParaRPr lang="en-US" sz="1800" dirty="0">
              <a:latin typeface="Calibri" panose="020F0502020204030204" pitchFamily="34" charset="0"/>
              <a:cs typeface="Calibri" panose="020F0502020204030204" pitchFamily="34" charset="0"/>
            </a:endParaRPr>
          </a:p>
          <a:p>
            <a:pPr marL="285717" indent="-285717">
              <a:buClr>
                <a:schemeClr val="dk1"/>
              </a:buClr>
              <a:buSzPts val="1800"/>
              <a:buFont typeface="Noto Sans Symbols"/>
              <a:buChar char="▪"/>
            </a:pPr>
            <a:r>
              <a:rPr lang="en-US" sz="1800" dirty="0">
                <a:solidFill>
                  <a:schemeClr val="dk1"/>
                </a:solidFill>
                <a:latin typeface="Calibri" panose="020F0502020204030204" pitchFamily="34" charset="0"/>
                <a:ea typeface="Calibri"/>
                <a:cs typeface="Calibri" panose="020F0502020204030204" pitchFamily="34" charset="0"/>
                <a:sym typeface="Calibri"/>
              </a:rPr>
              <a:t>Why does the Board award huge compensation to Ms. Matthias?</a:t>
            </a:r>
            <a:endParaRPr sz="1800" dirty="0">
              <a:solidFill>
                <a:schemeClr val="dk1"/>
              </a:solidFill>
              <a:latin typeface="Calibri" panose="020F0502020204030204" pitchFamily="34" charset="0"/>
              <a:ea typeface="Calibri"/>
              <a:cs typeface="Calibri" panose="020F0502020204030204" pitchFamily="34" charset="0"/>
              <a:sym typeface="Calibri"/>
            </a:endParaRPr>
          </a:p>
          <a:p>
            <a:pPr marL="285717" indent="-171430">
              <a:buClr>
                <a:schemeClr val="dk1"/>
              </a:buClr>
              <a:buSzPts val="1800"/>
            </a:pPr>
            <a:endParaRPr sz="1800" dirty="0">
              <a:solidFill>
                <a:schemeClr val="dk1"/>
              </a:solidFill>
              <a:latin typeface="Calibri" panose="020F0502020204030204" pitchFamily="34" charset="0"/>
              <a:ea typeface="Calibri"/>
              <a:cs typeface="Calibri" panose="020F0502020204030204" pitchFamily="34" charset="0"/>
              <a:sym typeface="Calibri"/>
            </a:endParaRPr>
          </a:p>
          <a:p>
            <a:endParaRPr sz="1800" dirty="0">
              <a:solidFill>
                <a:schemeClr val="dk1"/>
              </a:solidFill>
              <a:latin typeface="Calibri" panose="020F0502020204030204" pitchFamily="34" charset="0"/>
              <a:ea typeface="Calibri"/>
              <a:cs typeface="Calibri" panose="020F0502020204030204" pitchFamily="34" charset="0"/>
              <a:sym typeface="Calibri"/>
            </a:endParaRPr>
          </a:p>
        </p:txBody>
      </p:sp>
      <p:graphicFrame>
        <p:nvGraphicFramePr>
          <p:cNvPr id="215" name="Google Shape;215;p22"/>
          <p:cNvGraphicFramePr/>
          <p:nvPr>
            <p:extLst>
              <p:ext uri="{D42A27DB-BD31-4B8C-83A1-F6EECF244321}">
                <p14:modId xmlns:p14="http://schemas.microsoft.com/office/powerpoint/2010/main" val="3315182131"/>
              </p:ext>
            </p:extLst>
          </p:nvPr>
        </p:nvGraphicFramePr>
        <p:xfrm>
          <a:off x="764459" y="3400573"/>
          <a:ext cx="5904675" cy="3917285"/>
        </p:xfrm>
        <a:graphic>
          <a:graphicData uri="http://schemas.openxmlformats.org/drawingml/2006/table">
            <a:tbl>
              <a:tblPr>
                <a:noFill/>
                <a:tableStyleId>{3CAC243A-68EB-4A88-8A50-D6D0CC6D5273}</a:tableStyleId>
              </a:tblPr>
              <a:tblGrid>
                <a:gridCol w="1333450">
                  <a:extLst>
                    <a:ext uri="{9D8B030D-6E8A-4147-A177-3AD203B41FA5}">
                      <a16:colId xmlns:a16="http://schemas.microsoft.com/office/drawing/2014/main" val="20000"/>
                    </a:ext>
                  </a:extLst>
                </a:gridCol>
                <a:gridCol w="1350100">
                  <a:extLst>
                    <a:ext uri="{9D8B030D-6E8A-4147-A177-3AD203B41FA5}">
                      <a16:colId xmlns:a16="http://schemas.microsoft.com/office/drawing/2014/main" val="20001"/>
                    </a:ext>
                  </a:extLst>
                </a:gridCol>
                <a:gridCol w="800075">
                  <a:extLst>
                    <a:ext uri="{9D8B030D-6E8A-4147-A177-3AD203B41FA5}">
                      <a16:colId xmlns:a16="http://schemas.microsoft.com/office/drawing/2014/main" val="20002"/>
                    </a:ext>
                  </a:extLst>
                </a:gridCol>
                <a:gridCol w="1387625">
                  <a:extLst>
                    <a:ext uri="{9D8B030D-6E8A-4147-A177-3AD203B41FA5}">
                      <a16:colId xmlns:a16="http://schemas.microsoft.com/office/drawing/2014/main" val="20003"/>
                    </a:ext>
                  </a:extLst>
                </a:gridCol>
                <a:gridCol w="1033425">
                  <a:extLst>
                    <a:ext uri="{9D8B030D-6E8A-4147-A177-3AD203B41FA5}">
                      <a16:colId xmlns:a16="http://schemas.microsoft.com/office/drawing/2014/main" val="20004"/>
                    </a:ext>
                  </a:extLst>
                </a:gridCol>
              </a:tblGrid>
              <a:tr h="748878">
                <a:tc>
                  <a:txBody>
                    <a:bodyPr/>
                    <a:lstStyle/>
                    <a:p>
                      <a:pPr marL="0" marR="0" lvl="0" indent="0" algn="ctr" rtl="0">
                        <a:spcBef>
                          <a:spcPts val="0"/>
                        </a:spcBef>
                        <a:spcAft>
                          <a:spcPts val="0"/>
                        </a:spcAft>
                        <a:buNone/>
                      </a:pPr>
                      <a:r>
                        <a:rPr lang="en-US" sz="1400" b="1" u="none" strike="noStrike" cap="none" dirty="0"/>
                        <a:t>Year</a:t>
                      </a:r>
                      <a:endParaRPr sz="1400" b="1" i="0" u="none" strike="noStrike" cap="none" dirty="0">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b="1" u="none" strike="noStrike" cap="none" dirty="0"/>
                        <a:t>Fees earned or paid in cash ($)</a:t>
                      </a:r>
                      <a:endParaRPr sz="1400" b="1" i="0" u="none" strike="noStrike" cap="none" dirty="0">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b="1" u="none" strike="noStrike" cap="none"/>
                        <a:t>Stock awards ($)</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b="1" u="none" strike="noStrike" cap="none"/>
                        <a:t>Options awards ($)</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b="1" u="none" strike="noStrike" cap="none"/>
                        <a:t>Total Compensation</a:t>
                      </a:r>
                      <a:endParaRPr sz="1400" b="1" i="0" u="none" strike="noStrike" cap="none">
                        <a:solidFill>
                          <a:srgbClr val="000000"/>
                        </a:solidFill>
                        <a:latin typeface="Cambria"/>
                        <a:ea typeface="Cambria"/>
                        <a:cs typeface="Cambria"/>
                        <a:sym typeface="Cambria"/>
                      </a:endParaRPr>
                    </a:p>
                  </a:txBody>
                  <a:tcPr marL="9525" marR="9525" marT="10795" marB="0" anchor="b"/>
                </a:tc>
                <a:extLst>
                  <a:ext uri="{0D108BD9-81ED-4DB2-BD59-A6C34878D82A}">
                    <a16:rowId xmlns:a16="http://schemas.microsoft.com/office/drawing/2014/main" val="10000"/>
                  </a:ext>
                </a:extLst>
              </a:tr>
              <a:tr h="288037">
                <a:tc>
                  <a:txBody>
                    <a:bodyPr/>
                    <a:lstStyle/>
                    <a:p>
                      <a:pPr marL="0" marR="0" lvl="0" indent="0" algn="ctr" rtl="0">
                        <a:spcBef>
                          <a:spcPts val="0"/>
                        </a:spcBef>
                        <a:spcAft>
                          <a:spcPts val="0"/>
                        </a:spcAft>
                        <a:buNone/>
                      </a:pPr>
                      <a:r>
                        <a:rPr lang="en-US" sz="1400" u="none" strike="noStrike" cap="none"/>
                        <a:t>2018</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214,500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268,200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482,700 </a:t>
                      </a:r>
                      <a:endParaRPr sz="1400" b="0" i="0" u="none" strike="noStrike" cap="none">
                        <a:solidFill>
                          <a:srgbClr val="000000"/>
                        </a:solidFill>
                        <a:latin typeface="Cambria"/>
                        <a:ea typeface="Cambria"/>
                        <a:cs typeface="Cambria"/>
                        <a:sym typeface="Cambria"/>
                      </a:endParaRPr>
                    </a:p>
                  </a:txBody>
                  <a:tcPr marL="9525" marR="9525" marT="10795" marB="0"/>
                </a:tc>
                <a:extLst>
                  <a:ext uri="{0D108BD9-81ED-4DB2-BD59-A6C34878D82A}">
                    <a16:rowId xmlns:a16="http://schemas.microsoft.com/office/drawing/2014/main" val="10001"/>
                  </a:ext>
                </a:extLst>
              </a:tr>
              <a:tr h="288037">
                <a:tc>
                  <a:txBody>
                    <a:bodyPr/>
                    <a:lstStyle/>
                    <a:p>
                      <a:pPr marL="0" marR="0" lvl="0" indent="0" algn="ctr" rtl="0">
                        <a:spcBef>
                          <a:spcPts val="0"/>
                        </a:spcBef>
                        <a:spcAft>
                          <a:spcPts val="0"/>
                        </a:spcAft>
                        <a:buNone/>
                      </a:pPr>
                      <a:r>
                        <a:rPr lang="en-US" sz="1400" u="none" strike="noStrike" cap="none"/>
                        <a:t>2017</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216,185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265,400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481,585 </a:t>
                      </a:r>
                      <a:endParaRPr sz="1400" b="0" i="0" u="none" strike="noStrike" cap="none">
                        <a:solidFill>
                          <a:srgbClr val="000000"/>
                        </a:solidFill>
                        <a:latin typeface="Cambria"/>
                        <a:ea typeface="Cambria"/>
                        <a:cs typeface="Cambria"/>
                        <a:sym typeface="Cambria"/>
                      </a:endParaRPr>
                    </a:p>
                  </a:txBody>
                  <a:tcPr marL="9525" marR="9525" marT="10795" marB="0"/>
                </a:tc>
                <a:extLst>
                  <a:ext uri="{0D108BD9-81ED-4DB2-BD59-A6C34878D82A}">
                    <a16:rowId xmlns:a16="http://schemas.microsoft.com/office/drawing/2014/main" val="10002"/>
                  </a:ext>
                </a:extLst>
              </a:tr>
              <a:tr h="288037">
                <a:tc>
                  <a:txBody>
                    <a:bodyPr/>
                    <a:lstStyle/>
                    <a:p>
                      <a:pPr marL="0" marR="0" lvl="0" indent="0" algn="ctr" rtl="0">
                        <a:spcBef>
                          <a:spcPts val="0"/>
                        </a:spcBef>
                        <a:spcAft>
                          <a:spcPts val="0"/>
                        </a:spcAft>
                        <a:buNone/>
                      </a:pPr>
                      <a:r>
                        <a:rPr lang="en-US" sz="1400" u="none" strike="noStrike" cap="none" dirty="0"/>
                        <a:t>2016</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177,683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272,700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25,520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475,903 </a:t>
                      </a:r>
                      <a:endParaRPr sz="1400" b="0" i="0" u="none" strike="noStrike" cap="none">
                        <a:solidFill>
                          <a:srgbClr val="000000"/>
                        </a:solidFill>
                        <a:latin typeface="Cambria"/>
                        <a:ea typeface="Cambria"/>
                        <a:cs typeface="Cambria"/>
                        <a:sym typeface="Cambria"/>
                      </a:endParaRPr>
                    </a:p>
                  </a:txBody>
                  <a:tcPr marL="9525" marR="9525" marT="10795" marB="0"/>
                </a:tc>
                <a:extLst>
                  <a:ext uri="{0D108BD9-81ED-4DB2-BD59-A6C34878D82A}">
                    <a16:rowId xmlns:a16="http://schemas.microsoft.com/office/drawing/2014/main" val="10003"/>
                  </a:ext>
                </a:extLst>
              </a:tr>
              <a:tr h="288037">
                <a:tc>
                  <a:txBody>
                    <a:bodyPr/>
                    <a:lstStyle/>
                    <a:p>
                      <a:pPr marL="0" marR="0" lvl="0" indent="0" algn="ctr" rtl="0">
                        <a:spcBef>
                          <a:spcPts val="0"/>
                        </a:spcBef>
                        <a:spcAft>
                          <a:spcPts val="0"/>
                        </a:spcAft>
                        <a:buNone/>
                      </a:pPr>
                      <a:r>
                        <a:rPr lang="en-US" sz="1400" u="none" strike="noStrike" cap="none"/>
                        <a:t>2015</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128,250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dirty="0"/>
                        <a:t>34,440 </a:t>
                      </a:r>
                      <a:endParaRPr sz="1400" b="0" i="0" u="none" strike="noStrike" cap="none" dirty="0">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162,690 </a:t>
                      </a:r>
                      <a:endParaRPr sz="1400" b="0" i="0" u="none" strike="noStrike" cap="none">
                        <a:solidFill>
                          <a:srgbClr val="000000"/>
                        </a:solidFill>
                        <a:latin typeface="Cambria"/>
                        <a:ea typeface="Cambria"/>
                        <a:cs typeface="Cambria"/>
                        <a:sym typeface="Cambria"/>
                      </a:endParaRPr>
                    </a:p>
                  </a:txBody>
                  <a:tcPr marL="9525" marR="9525" marT="10795" marB="0"/>
                </a:tc>
                <a:extLst>
                  <a:ext uri="{0D108BD9-81ED-4DB2-BD59-A6C34878D82A}">
                    <a16:rowId xmlns:a16="http://schemas.microsoft.com/office/drawing/2014/main" val="10004"/>
                  </a:ext>
                </a:extLst>
              </a:tr>
              <a:tr h="288037">
                <a:tc>
                  <a:txBody>
                    <a:bodyPr/>
                    <a:lstStyle/>
                    <a:p>
                      <a:pPr marL="0" marR="0" lvl="0" indent="0" algn="ctr" rtl="0">
                        <a:spcBef>
                          <a:spcPts val="0"/>
                        </a:spcBef>
                        <a:spcAft>
                          <a:spcPts val="0"/>
                        </a:spcAft>
                        <a:buNone/>
                      </a:pPr>
                      <a:r>
                        <a:rPr lang="en-US" sz="1400" u="none" strike="noStrike" cap="none"/>
                        <a:t>2014</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58,750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47,080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105,830 </a:t>
                      </a:r>
                      <a:endParaRPr sz="1400" b="0" i="0" u="none" strike="noStrike" cap="none">
                        <a:solidFill>
                          <a:srgbClr val="000000"/>
                        </a:solidFill>
                        <a:latin typeface="Cambria"/>
                        <a:ea typeface="Cambria"/>
                        <a:cs typeface="Cambria"/>
                        <a:sym typeface="Cambria"/>
                      </a:endParaRPr>
                    </a:p>
                  </a:txBody>
                  <a:tcPr marL="9525" marR="9525" marT="10795" marB="0"/>
                </a:tc>
                <a:extLst>
                  <a:ext uri="{0D108BD9-81ED-4DB2-BD59-A6C34878D82A}">
                    <a16:rowId xmlns:a16="http://schemas.microsoft.com/office/drawing/2014/main" val="10005"/>
                  </a:ext>
                </a:extLst>
              </a:tr>
              <a:tr h="288037">
                <a:tc>
                  <a:txBody>
                    <a:bodyPr/>
                    <a:lstStyle/>
                    <a:p>
                      <a:pPr marL="0" marR="0" lvl="0" indent="0" algn="ctr" rtl="0">
                        <a:spcBef>
                          <a:spcPts val="0"/>
                        </a:spcBef>
                        <a:spcAft>
                          <a:spcPts val="0"/>
                        </a:spcAft>
                        <a:buNone/>
                      </a:pPr>
                      <a:r>
                        <a:rPr lang="en-US" sz="1400" u="none" strike="noStrike" cap="none"/>
                        <a:t>2013</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61,173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29,880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91,053 </a:t>
                      </a:r>
                      <a:endParaRPr sz="1400" b="0" i="0" u="none" strike="noStrike" cap="none">
                        <a:solidFill>
                          <a:srgbClr val="000000"/>
                        </a:solidFill>
                        <a:latin typeface="Cambria"/>
                        <a:ea typeface="Cambria"/>
                        <a:cs typeface="Cambria"/>
                        <a:sym typeface="Cambria"/>
                      </a:endParaRPr>
                    </a:p>
                  </a:txBody>
                  <a:tcPr marL="9525" marR="9525" marT="10795" marB="0"/>
                </a:tc>
                <a:extLst>
                  <a:ext uri="{0D108BD9-81ED-4DB2-BD59-A6C34878D82A}">
                    <a16:rowId xmlns:a16="http://schemas.microsoft.com/office/drawing/2014/main" val="10006"/>
                  </a:ext>
                </a:extLst>
              </a:tr>
              <a:tr h="288037">
                <a:tc>
                  <a:txBody>
                    <a:bodyPr/>
                    <a:lstStyle/>
                    <a:p>
                      <a:pPr marL="0" marR="0" lvl="0" indent="0" algn="ctr" rtl="0">
                        <a:spcBef>
                          <a:spcPts val="0"/>
                        </a:spcBef>
                        <a:spcAft>
                          <a:spcPts val="0"/>
                        </a:spcAft>
                        <a:buNone/>
                      </a:pPr>
                      <a:r>
                        <a:rPr lang="en-US" sz="1400" u="none" strike="noStrike" cap="none"/>
                        <a:t>2012</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62,500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27,132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89,632 </a:t>
                      </a:r>
                      <a:endParaRPr sz="1400" b="0" i="0" u="none" strike="noStrike" cap="none">
                        <a:solidFill>
                          <a:srgbClr val="000000"/>
                        </a:solidFill>
                        <a:latin typeface="Cambria"/>
                        <a:ea typeface="Cambria"/>
                        <a:cs typeface="Cambria"/>
                        <a:sym typeface="Cambria"/>
                      </a:endParaRPr>
                    </a:p>
                  </a:txBody>
                  <a:tcPr marL="9525" marR="9525" marT="10795" marB="0"/>
                </a:tc>
                <a:extLst>
                  <a:ext uri="{0D108BD9-81ED-4DB2-BD59-A6C34878D82A}">
                    <a16:rowId xmlns:a16="http://schemas.microsoft.com/office/drawing/2014/main" val="10007"/>
                  </a:ext>
                </a:extLst>
              </a:tr>
              <a:tr h="288037">
                <a:tc>
                  <a:txBody>
                    <a:bodyPr/>
                    <a:lstStyle/>
                    <a:p>
                      <a:pPr marL="0" marR="0" lvl="0" indent="0" algn="ctr" rtl="0">
                        <a:spcBef>
                          <a:spcPts val="0"/>
                        </a:spcBef>
                        <a:spcAft>
                          <a:spcPts val="0"/>
                        </a:spcAft>
                        <a:buNone/>
                      </a:pPr>
                      <a:r>
                        <a:rPr lang="en-US" sz="1400" u="none" strike="noStrike" cap="none"/>
                        <a:t>2011</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52,000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26,880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78,880 </a:t>
                      </a:r>
                      <a:endParaRPr sz="1400" b="0" i="0" u="none" strike="noStrike" cap="none">
                        <a:solidFill>
                          <a:srgbClr val="000000"/>
                        </a:solidFill>
                        <a:latin typeface="Cambria"/>
                        <a:ea typeface="Cambria"/>
                        <a:cs typeface="Cambria"/>
                        <a:sym typeface="Cambria"/>
                      </a:endParaRPr>
                    </a:p>
                  </a:txBody>
                  <a:tcPr marL="9525" marR="9525" marT="10795" marB="0"/>
                </a:tc>
                <a:extLst>
                  <a:ext uri="{0D108BD9-81ED-4DB2-BD59-A6C34878D82A}">
                    <a16:rowId xmlns:a16="http://schemas.microsoft.com/office/drawing/2014/main" val="10008"/>
                  </a:ext>
                </a:extLst>
              </a:tr>
              <a:tr h="288037">
                <a:tc>
                  <a:txBody>
                    <a:bodyPr/>
                    <a:lstStyle/>
                    <a:p>
                      <a:pPr marL="0" marR="0" lvl="0" indent="0" algn="ctr" rtl="0">
                        <a:spcBef>
                          <a:spcPts val="0"/>
                        </a:spcBef>
                        <a:spcAft>
                          <a:spcPts val="0"/>
                        </a:spcAft>
                        <a:buNone/>
                      </a:pPr>
                      <a:r>
                        <a:rPr lang="en-US" sz="1400" u="none" strike="noStrike" cap="none"/>
                        <a:t>2010</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47,000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25,798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72,798 </a:t>
                      </a:r>
                      <a:endParaRPr sz="1400" b="0" i="0" u="none" strike="noStrike" cap="none">
                        <a:solidFill>
                          <a:srgbClr val="000000"/>
                        </a:solidFill>
                        <a:latin typeface="Cambria"/>
                        <a:ea typeface="Cambria"/>
                        <a:cs typeface="Cambria"/>
                        <a:sym typeface="Cambria"/>
                      </a:endParaRPr>
                    </a:p>
                  </a:txBody>
                  <a:tcPr marL="9525" marR="9525" marT="10795" marB="0"/>
                </a:tc>
                <a:extLst>
                  <a:ext uri="{0D108BD9-81ED-4DB2-BD59-A6C34878D82A}">
                    <a16:rowId xmlns:a16="http://schemas.microsoft.com/office/drawing/2014/main" val="10009"/>
                  </a:ext>
                </a:extLst>
              </a:tr>
              <a:tr h="288037">
                <a:tc>
                  <a:txBody>
                    <a:bodyPr/>
                    <a:lstStyle/>
                    <a:p>
                      <a:pPr marL="0" marR="0" lvl="0" indent="0" algn="ctr" rtl="0">
                        <a:spcBef>
                          <a:spcPts val="0"/>
                        </a:spcBef>
                        <a:spcAft>
                          <a:spcPts val="0"/>
                        </a:spcAft>
                        <a:buNone/>
                      </a:pPr>
                      <a:r>
                        <a:rPr lang="en-US" sz="1400" u="none" strike="noStrike" cap="none"/>
                        <a:t>2009</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45,000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52,221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97,221 </a:t>
                      </a:r>
                      <a:endParaRPr sz="1400" b="0" i="0" u="none" strike="noStrike" cap="none">
                        <a:solidFill>
                          <a:srgbClr val="000000"/>
                        </a:solidFill>
                        <a:latin typeface="Cambria"/>
                        <a:ea typeface="Cambria"/>
                        <a:cs typeface="Cambria"/>
                        <a:sym typeface="Cambria"/>
                      </a:endParaRPr>
                    </a:p>
                  </a:txBody>
                  <a:tcPr marL="9525" marR="9525" marT="10795" marB="0"/>
                </a:tc>
                <a:extLst>
                  <a:ext uri="{0D108BD9-81ED-4DB2-BD59-A6C34878D82A}">
                    <a16:rowId xmlns:a16="http://schemas.microsoft.com/office/drawing/2014/main" val="10010"/>
                  </a:ext>
                </a:extLst>
              </a:tr>
              <a:tr h="288037">
                <a:tc>
                  <a:txBody>
                    <a:bodyPr/>
                    <a:lstStyle/>
                    <a:p>
                      <a:pPr marL="0" marR="0" lvl="0" indent="0" algn="ctr" rtl="0">
                        <a:spcBef>
                          <a:spcPts val="0"/>
                        </a:spcBef>
                        <a:spcAft>
                          <a:spcPts val="0"/>
                        </a:spcAft>
                        <a:buNone/>
                      </a:pPr>
                      <a:r>
                        <a:rPr lang="en-US" sz="1400" u="none" strike="noStrike" cap="none"/>
                        <a:t>2008</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40,000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0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a:t>52,438 </a:t>
                      </a:r>
                      <a:endParaRPr sz="1400" b="0" i="0" u="none" strike="noStrike" cap="none">
                        <a:solidFill>
                          <a:srgbClr val="000000"/>
                        </a:solidFill>
                        <a:latin typeface="Cambria"/>
                        <a:ea typeface="Cambria"/>
                        <a:cs typeface="Cambria"/>
                        <a:sym typeface="Cambria"/>
                      </a:endParaRPr>
                    </a:p>
                  </a:txBody>
                  <a:tcPr marL="9525" marR="9525" marT="10795" marB="0"/>
                </a:tc>
                <a:tc>
                  <a:txBody>
                    <a:bodyPr/>
                    <a:lstStyle/>
                    <a:p>
                      <a:pPr marL="0" marR="0" lvl="0" indent="0" algn="ctr" rtl="0">
                        <a:spcBef>
                          <a:spcPts val="0"/>
                        </a:spcBef>
                        <a:spcAft>
                          <a:spcPts val="0"/>
                        </a:spcAft>
                        <a:buNone/>
                      </a:pPr>
                      <a:r>
                        <a:rPr lang="en-US" sz="1400" u="none" strike="noStrike" cap="none" dirty="0"/>
                        <a:t>92,438 </a:t>
                      </a:r>
                      <a:endParaRPr sz="1400" b="0" i="0" u="none" strike="noStrike" cap="none" dirty="0">
                        <a:solidFill>
                          <a:srgbClr val="000000"/>
                        </a:solidFill>
                        <a:latin typeface="Cambria"/>
                        <a:ea typeface="Cambria"/>
                        <a:cs typeface="Cambria"/>
                        <a:sym typeface="Cambria"/>
                      </a:endParaRPr>
                    </a:p>
                  </a:txBody>
                  <a:tcPr marL="9525" marR="9525" marT="10795" marB="0"/>
                </a:tc>
                <a:extLst>
                  <a:ext uri="{0D108BD9-81ED-4DB2-BD59-A6C34878D82A}">
                    <a16:rowId xmlns:a16="http://schemas.microsoft.com/office/drawing/2014/main" val="10011"/>
                  </a:ext>
                </a:extLst>
              </a:tr>
            </a:tbl>
          </a:graphicData>
        </a:graphic>
      </p:graphicFrame>
      <p:sp>
        <p:nvSpPr>
          <p:cNvPr id="11" name="Slide Number Placeholder 10"/>
          <p:cNvSpPr>
            <a:spLocks noGrp="1"/>
          </p:cNvSpPr>
          <p:nvPr>
            <p:ph type="sldNum" idx="12"/>
          </p:nvPr>
        </p:nvSpPr>
        <p:spPr/>
        <p:txBody>
          <a:bodyPr/>
          <a:lstStyle/>
          <a:p>
            <a:fld id="{00000000-1234-1234-1234-123412341234}" type="slidenum">
              <a:rPr lang="en-US" smtClean="0"/>
              <a:pPr/>
              <a:t>27</a:t>
            </a:fld>
            <a:endParaRPr lang="en-US"/>
          </a:p>
        </p:txBody>
      </p:sp>
      <p:cxnSp>
        <p:nvCxnSpPr>
          <p:cNvPr id="7" name="Straight Connector 6"/>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28"/>
          <p:cNvSpPr/>
          <p:nvPr/>
        </p:nvSpPr>
        <p:spPr>
          <a:xfrm>
            <a:off x="5395739" y="2719777"/>
            <a:ext cx="2752463" cy="2790508"/>
          </a:xfrm>
          <a:prstGeom prst="rect">
            <a:avLst/>
          </a:prstGeom>
          <a:noFill/>
          <a:ln>
            <a:noFill/>
          </a:ln>
        </p:spPr>
        <p:txBody>
          <a:bodyPr spcFirstLastPara="1" wrap="square" lIns="91415" tIns="45695" rIns="91415" bIns="45695" anchor="t" anchorCtr="0">
            <a:noAutofit/>
          </a:bodyPr>
          <a:lstStyle/>
          <a:p>
            <a:pPr algn="ctr"/>
            <a:endParaRPr dirty="0">
              <a:solidFill>
                <a:schemeClr val="dk1"/>
              </a:solidFill>
              <a:latin typeface="Calibri"/>
              <a:ea typeface="Calibri"/>
              <a:cs typeface="Calibri"/>
              <a:sym typeface="Calibri"/>
            </a:endParaRPr>
          </a:p>
        </p:txBody>
      </p:sp>
      <p:sp>
        <p:nvSpPr>
          <p:cNvPr id="284" name="Google Shape;284;p28"/>
          <p:cNvSpPr/>
          <p:nvPr/>
        </p:nvSpPr>
        <p:spPr>
          <a:xfrm>
            <a:off x="6225355" y="3028123"/>
            <a:ext cx="2727255" cy="2790508"/>
          </a:xfrm>
          <a:prstGeom prst="rect">
            <a:avLst/>
          </a:prstGeom>
          <a:noFill/>
          <a:ln>
            <a:noFill/>
          </a:ln>
        </p:spPr>
        <p:txBody>
          <a:bodyPr spcFirstLastPara="1" wrap="square" lIns="91415" tIns="45695" rIns="91415" bIns="45695" anchor="t" anchorCtr="0">
            <a:noAutofit/>
          </a:bodyPr>
          <a:lstStyle/>
          <a:p>
            <a:pPr algn="ctr"/>
            <a:r>
              <a:rPr lang="en-US" b="1" u="sng" dirty="0">
                <a:solidFill>
                  <a:srgbClr val="E36C09"/>
                </a:solidFill>
                <a:latin typeface="Calibri"/>
                <a:ea typeface="Calibri"/>
                <a:cs typeface="Calibri"/>
                <a:sym typeface="Calibri"/>
              </a:rPr>
              <a:t>Elam M. </a:t>
            </a:r>
            <a:r>
              <a:rPr lang="en-US" b="1" u="sng" dirty="0" err="1">
                <a:solidFill>
                  <a:srgbClr val="E36C09"/>
                </a:solidFill>
                <a:latin typeface="Calibri"/>
                <a:ea typeface="Calibri"/>
                <a:cs typeface="Calibri"/>
                <a:sym typeface="Calibri"/>
              </a:rPr>
              <a:t>Hitchner</a:t>
            </a:r>
            <a:endParaRPr b="1" u="sng" dirty="0">
              <a:solidFill>
                <a:srgbClr val="E36C09"/>
              </a:solidFill>
              <a:latin typeface="Calibri"/>
              <a:ea typeface="Calibri"/>
              <a:cs typeface="Calibri"/>
              <a:sym typeface="Calibri"/>
            </a:endParaRPr>
          </a:p>
          <a:p>
            <a:endParaRPr b="1" dirty="0">
              <a:solidFill>
                <a:srgbClr val="E36C09"/>
              </a:solidFill>
              <a:latin typeface="Calibri"/>
              <a:ea typeface="Calibri"/>
              <a:cs typeface="Calibri"/>
              <a:sym typeface="Calibri"/>
            </a:endParaRPr>
          </a:p>
          <a:p>
            <a:pPr marL="285717" indent="-285717">
              <a:buClr>
                <a:schemeClr val="dk1"/>
              </a:buClr>
              <a:buSzPts val="1400"/>
              <a:buFont typeface="Arial"/>
              <a:buChar char="•"/>
            </a:pPr>
            <a:r>
              <a:rPr lang="en-US" dirty="0">
                <a:solidFill>
                  <a:schemeClr val="dk1"/>
                </a:solidFill>
                <a:latin typeface="Calibri"/>
                <a:ea typeface="Calibri"/>
                <a:cs typeface="Calibri"/>
                <a:sym typeface="Calibri"/>
              </a:rPr>
              <a:t>From April 1987 to May 1992, Mr. </a:t>
            </a:r>
            <a:r>
              <a:rPr lang="en-US" dirty="0" err="1">
                <a:solidFill>
                  <a:schemeClr val="dk1"/>
                </a:solidFill>
                <a:latin typeface="Calibri"/>
                <a:ea typeface="Calibri"/>
                <a:cs typeface="Calibri"/>
                <a:sym typeface="Calibri"/>
              </a:rPr>
              <a:t>Hitchner</a:t>
            </a:r>
            <a:r>
              <a:rPr lang="en-US" dirty="0">
                <a:solidFill>
                  <a:schemeClr val="dk1"/>
                </a:solidFill>
                <a:latin typeface="Calibri"/>
                <a:ea typeface="Calibri"/>
                <a:cs typeface="Calibri"/>
                <a:sym typeface="Calibri"/>
              </a:rPr>
              <a:t> was a Partner of the law firm of </a:t>
            </a:r>
            <a:r>
              <a:rPr lang="en-US" dirty="0" err="1">
                <a:solidFill>
                  <a:schemeClr val="dk1"/>
                </a:solidFill>
                <a:latin typeface="Calibri"/>
                <a:ea typeface="Calibri"/>
                <a:cs typeface="Calibri"/>
                <a:sym typeface="Calibri"/>
              </a:rPr>
              <a:t>Braemer</a:t>
            </a:r>
            <a:r>
              <a:rPr lang="en-US" dirty="0">
                <a:solidFill>
                  <a:schemeClr val="dk1"/>
                </a:solidFill>
                <a:latin typeface="Calibri"/>
                <a:ea typeface="Calibri"/>
                <a:cs typeface="Calibri"/>
                <a:sym typeface="Calibri"/>
              </a:rPr>
              <a:t> Abelson &amp; </a:t>
            </a:r>
            <a:r>
              <a:rPr lang="en-US" dirty="0" err="1">
                <a:solidFill>
                  <a:schemeClr val="dk1"/>
                </a:solidFill>
                <a:latin typeface="Calibri"/>
                <a:ea typeface="Calibri"/>
                <a:cs typeface="Calibri"/>
                <a:sym typeface="Calibri"/>
              </a:rPr>
              <a:t>Hitchner</a:t>
            </a:r>
            <a:r>
              <a:rPr lang="en-US" dirty="0">
                <a:solidFill>
                  <a:schemeClr val="dk1"/>
                </a:solidFill>
                <a:latin typeface="Calibri"/>
                <a:ea typeface="Calibri"/>
                <a:cs typeface="Calibri"/>
                <a:sym typeface="Calibri"/>
              </a:rPr>
              <a:t>, which provided legal services to  Mothers Work.</a:t>
            </a:r>
            <a:endParaRPr dirty="0"/>
          </a:p>
          <a:p>
            <a:pPr marL="285717" indent="-285717">
              <a:buClr>
                <a:schemeClr val="dk1"/>
              </a:buClr>
              <a:buSzPts val="1400"/>
              <a:buFont typeface="Arial"/>
              <a:buChar char="•"/>
            </a:pPr>
            <a:r>
              <a:rPr lang="en-US" dirty="0">
                <a:solidFill>
                  <a:schemeClr val="dk1"/>
                </a:solidFill>
                <a:latin typeface="Calibri"/>
                <a:ea typeface="Calibri"/>
                <a:cs typeface="Calibri"/>
                <a:sym typeface="Calibri"/>
              </a:rPr>
              <a:t>Since May 1992, Mr. </a:t>
            </a:r>
            <a:r>
              <a:rPr lang="en-US" dirty="0" err="1">
                <a:solidFill>
                  <a:schemeClr val="dk1"/>
                </a:solidFill>
                <a:latin typeface="Calibri"/>
                <a:ea typeface="Calibri"/>
                <a:cs typeface="Calibri"/>
                <a:sym typeface="Calibri"/>
              </a:rPr>
              <a:t>Hitchner</a:t>
            </a:r>
            <a:r>
              <a:rPr lang="en-US" dirty="0">
                <a:solidFill>
                  <a:schemeClr val="dk1"/>
                </a:solidFill>
                <a:latin typeface="Calibri"/>
                <a:ea typeface="Calibri"/>
                <a:cs typeface="Calibri"/>
                <a:sym typeface="Calibri"/>
              </a:rPr>
              <a:t> has been a Partner of the law firm of Pepper Hamilton LLP, which provided legal services to Mothers Work.</a:t>
            </a:r>
          </a:p>
          <a:p>
            <a:pPr marL="285717" indent="-285717">
              <a:buClr>
                <a:schemeClr val="dk1"/>
              </a:buClr>
              <a:buSzPts val="1400"/>
              <a:buFont typeface="Arial"/>
              <a:buChar char="•"/>
            </a:pPr>
            <a:r>
              <a:rPr lang="en-US" dirty="0">
                <a:solidFill>
                  <a:schemeClr val="dk1"/>
                </a:solidFill>
                <a:latin typeface="Calibri"/>
                <a:cs typeface="Calibri"/>
                <a:sym typeface="Calibri"/>
              </a:rPr>
              <a:t>Director at CSS since 2013</a:t>
            </a:r>
            <a:endParaRPr dirty="0"/>
          </a:p>
        </p:txBody>
      </p:sp>
      <p:sp>
        <p:nvSpPr>
          <p:cNvPr id="285" name="Google Shape;285;p28"/>
          <p:cNvSpPr/>
          <p:nvPr/>
        </p:nvSpPr>
        <p:spPr>
          <a:xfrm>
            <a:off x="73420" y="3505450"/>
            <a:ext cx="2159417" cy="2597638"/>
          </a:xfrm>
          <a:prstGeom prst="rect">
            <a:avLst/>
          </a:prstGeom>
          <a:noFill/>
          <a:ln>
            <a:noFill/>
          </a:ln>
        </p:spPr>
        <p:txBody>
          <a:bodyPr spcFirstLastPara="1" wrap="square" lIns="91415" tIns="45695" rIns="91415" bIns="45695" anchor="t" anchorCtr="0">
            <a:noAutofit/>
          </a:bodyPr>
          <a:lstStyle/>
          <a:p>
            <a:pPr algn="ctr"/>
            <a:r>
              <a:rPr lang="en-US" b="1" u="sng" dirty="0">
                <a:solidFill>
                  <a:srgbClr val="E36C09"/>
                </a:solidFill>
                <a:latin typeface="Calibri"/>
                <a:ea typeface="Calibri"/>
                <a:cs typeface="Calibri"/>
                <a:sym typeface="Calibri"/>
              </a:rPr>
              <a:t>William L. Rulon-Miller</a:t>
            </a:r>
            <a:endParaRPr dirty="0"/>
          </a:p>
          <a:p>
            <a:endParaRPr b="1" dirty="0">
              <a:solidFill>
                <a:srgbClr val="E36C09"/>
              </a:solidFill>
              <a:latin typeface="Calibri"/>
              <a:ea typeface="Calibri"/>
              <a:cs typeface="Calibri"/>
              <a:sym typeface="Calibri"/>
            </a:endParaRPr>
          </a:p>
          <a:p>
            <a:pPr marL="285750" indent="-285750">
              <a:buClr>
                <a:schemeClr val="dk1"/>
              </a:buClr>
              <a:buSzPts val="1400"/>
              <a:buFont typeface="Arial" panose="020B0604020202020204" pitchFamily="34" charset="0"/>
              <a:buChar char="•"/>
            </a:pPr>
            <a:r>
              <a:rPr lang="en-US" dirty="0">
                <a:solidFill>
                  <a:schemeClr val="dk1"/>
                </a:solidFill>
                <a:latin typeface="Calibri"/>
                <a:ea typeface="Calibri"/>
                <a:cs typeface="Calibri"/>
                <a:sym typeface="Calibri"/>
              </a:rPr>
              <a:t>William L. Rulon-Miller became a Director of Mothers Work in 1992.</a:t>
            </a:r>
          </a:p>
          <a:p>
            <a:pPr marL="285750" indent="-285750">
              <a:buClr>
                <a:schemeClr val="dk1"/>
              </a:buClr>
              <a:buSzPts val="1400"/>
              <a:buFont typeface="Arial" panose="020B0604020202020204" pitchFamily="34" charset="0"/>
              <a:buChar char="•"/>
            </a:pPr>
            <a:endParaRPr lang="en-US" dirty="0">
              <a:solidFill>
                <a:schemeClr val="dk1"/>
              </a:solidFill>
              <a:latin typeface="Calibri"/>
              <a:ea typeface="Calibri"/>
              <a:cs typeface="Calibri"/>
              <a:sym typeface="Calibri"/>
            </a:endParaRPr>
          </a:p>
          <a:p>
            <a:pPr marL="285750" indent="-285750">
              <a:buClr>
                <a:schemeClr val="dk1"/>
              </a:buClr>
              <a:buSzPts val="1400"/>
              <a:buFont typeface="Arial" panose="020B0604020202020204" pitchFamily="34" charset="0"/>
              <a:buChar char="•"/>
            </a:pPr>
            <a:r>
              <a:rPr lang="en-US" dirty="0">
                <a:solidFill>
                  <a:schemeClr val="dk1"/>
                </a:solidFill>
                <a:latin typeface="Calibri"/>
                <a:ea typeface="Calibri"/>
                <a:cs typeface="Calibri"/>
                <a:sym typeface="Calibri"/>
              </a:rPr>
              <a:t>Director at CSS since 2016</a:t>
            </a:r>
            <a:endParaRPr dirty="0">
              <a:solidFill>
                <a:schemeClr val="dk1"/>
              </a:solidFill>
              <a:latin typeface="Calibri"/>
              <a:ea typeface="Calibri"/>
              <a:cs typeface="Calibri"/>
              <a:sym typeface="Calibri"/>
            </a:endParaRPr>
          </a:p>
        </p:txBody>
      </p:sp>
      <p:sp>
        <p:nvSpPr>
          <p:cNvPr id="289" name="Google Shape;289;p28"/>
          <p:cNvSpPr txBox="1"/>
          <p:nvPr/>
        </p:nvSpPr>
        <p:spPr>
          <a:xfrm>
            <a:off x="0" y="1473977"/>
            <a:ext cx="9144000" cy="1674305"/>
          </a:xfrm>
          <a:prstGeom prst="rect">
            <a:avLst/>
          </a:prstGeom>
          <a:noFill/>
          <a:ln>
            <a:noFill/>
          </a:ln>
        </p:spPr>
        <p:txBody>
          <a:bodyPr spcFirstLastPara="1" wrap="square" lIns="91415" tIns="45695" rIns="91415" bIns="45695" anchor="t" anchorCtr="0">
            <a:noAutofit/>
          </a:bodyPr>
          <a:lstStyle/>
          <a:p>
            <a:pPr>
              <a:buClr>
                <a:schemeClr val="dk1"/>
              </a:buClr>
              <a:buSzPts val="1800"/>
            </a:pPr>
            <a:r>
              <a:rPr lang="en-US" sz="1800" dirty="0">
                <a:solidFill>
                  <a:schemeClr val="dk1"/>
                </a:solidFill>
                <a:latin typeface="Calibri"/>
                <a:ea typeface="Calibri"/>
                <a:cs typeface="Calibri"/>
              </a:rPr>
              <a:t>Ms. Matthias founded Mothers Work and served as President from 1982 to 2010.  </a:t>
            </a:r>
          </a:p>
          <a:p>
            <a:pPr>
              <a:buClr>
                <a:schemeClr val="dk1"/>
              </a:buClr>
              <a:buSzPts val="1800"/>
            </a:pPr>
            <a:endParaRPr lang="en-US" sz="1800" dirty="0">
              <a:solidFill>
                <a:schemeClr val="dk1"/>
              </a:solidFill>
              <a:latin typeface="Calibri"/>
              <a:ea typeface="Calibri"/>
              <a:cs typeface="Calibri"/>
            </a:endParaRPr>
          </a:p>
          <a:p>
            <a:pPr>
              <a:buClr>
                <a:schemeClr val="dk1"/>
              </a:buClr>
              <a:buSzPts val="1800"/>
            </a:pPr>
            <a:r>
              <a:rPr lang="en-US" sz="1800" dirty="0">
                <a:solidFill>
                  <a:schemeClr val="dk1"/>
                </a:solidFill>
                <a:latin typeface="Calibri"/>
                <a:ea typeface="Calibri"/>
                <a:cs typeface="Calibri"/>
              </a:rPr>
              <a:t>During her tenure at Mothers Work, Mr. </a:t>
            </a:r>
            <a:r>
              <a:rPr lang="en-US" sz="1800" dirty="0" err="1">
                <a:solidFill>
                  <a:schemeClr val="dk1"/>
                </a:solidFill>
                <a:latin typeface="Calibri"/>
                <a:ea typeface="Calibri"/>
                <a:cs typeface="Calibri"/>
              </a:rPr>
              <a:t>Hitchner</a:t>
            </a:r>
            <a:r>
              <a:rPr lang="en-US" sz="1800" dirty="0">
                <a:solidFill>
                  <a:schemeClr val="dk1"/>
                </a:solidFill>
                <a:latin typeface="Calibri"/>
                <a:ea typeface="Calibri"/>
                <a:cs typeface="Calibri"/>
              </a:rPr>
              <a:t> served as a Director and the law firm where he worked as a Partner provided legal services to CSS. In addition, Mr. Miller also served as a Director of Mothers Work from 1992 to 1999. </a:t>
            </a:r>
          </a:p>
          <a:p>
            <a:pPr marL="285717" indent="-285717">
              <a:buClr>
                <a:schemeClr val="dk1"/>
              </a:buClr>
              <a:buSzPts val="1800"/>
              <a:buFont typeface="Arial"/>
              <a:buChar char="•"/>
            </a:pPr>
            <a:endParaRPr sz="1800" dirty="0">
              <a:solidFill>
                <a:schemeClr val="dk1"/>
              </a:solidFill>
              <a:latin typeface="Calibri"/>
              <a:ea typeface="Calibri"/>
              <a:cs typeface="Calibri"/>
              <a:sym typeface="Calibri"/>
            </a:endParaRPr>
          </a:p>
        </p:txBody>
      </p:sp>
      <p:sp>
        <p:nvSpPr>
          <p:cNvPr id="18" name="Slide Number Placeholder 17"/>
          <p:cNvSpPr>
            <a:spLocks noGrp="1"/>
          </p:cNvSpPr>
          <p:nvPr>
            <p:ph type="sldNum" idx="12"/>
          </p:nvPr>
        </p:nvSpPr>
        <p:spPr>
          <a:xfrm>
            <a:off x="6999767" y="7433023"/>
            <a:ext cx="2133600" cy="413808"/>
          </a:xfrm>
        </p:spPr>
        <p:txBody>
          <a:bodyPr/>
          <a:lstStyle/>
          <a:p>
            <a:fld id="{00000000-1234-1234-1234-123412341234}" type="slidenum">
              <a:rPr lang="en-US" smtClean="0"/>
              <a:pPr/>
              <a:t>28</a:t>
            </a:fld>
            <a:endParaRPr lang="en-US"/>
          </a:p>
        </p:txBody>
      </p:sp>
      <p:pic>
        <p:nvPicPr>
          <p:cNvPr id="1026" name="Picture 2" descr="Rebecca Matth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074" y="3006860"/>
            <a:ext cx="2501863" cy="25251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90862" y="5510284"/>
            <a:ext cx="2505075" cy="21664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E36C09"/>
                </a:solidFill>
                <a:latin typeface="Calibri"/>
                <a:ea typeface="Calibri"/>
                <a:cs typeface="Calibri"/>
                <a:sym typeface="Calibri"/>
              </a:rPr>
              <a:t>Rebecca C. Matthias</a:t>
            </a:r>
          </a:p>
          <a:p>
            <a:pPr algn="ctr"/>
            <a:endParaRPr lang="en-US" dirty="0"/>
          </a:p>
          <a:p>
            <a:pPr>
              <a:buClr>
                <a:schemeClr val="dk1"/>
              </a:buClr>
              <a:buSzPts val="1400"/>
            </a:pPr>
            <a:r>
              <a:rPr lang="en-US" sz="1200" dirty="0">
                <a:solidFill>
                  <a:schemeClr val="dk1"/>
                </a:solidFill>
                <a:latin typeface="Cambria" panose="02040503050406030204" pitchFamily="18" charset="0"/>
                <a:ea typeface="Cambria" panose="02040503050406030204" pitchFamily="18" charset="0"/>
                <a:cs typeface="Calibri"/>
                <a:sym typeface="Calibri"/>
              </a:rPr>
              <a:t>Ms. Matthias is a Director since 2003.</a:t>
            </a:r>
            <a:endParaRPr lang="en-US" sz="1200" dirty="0">
              <a:latin typeface="Cambria" panose="02040503050406030204" pitchFamily="18" charset="0"/>
              <a:ea typeface="Cambria" panose="02040503050406030204" pitchFamily="18" charset="0"/>
            </a:endParaRPr>
          </a:p>
          <a:p>
            <a:pPr>
              <a:buClr>
                <a:schemeClr val="dk1"/>
              </a:buClr>
              <a:buSzPts val="1400"/>
            </a:pPr>
            <a:endParaRPr lang="en-US" sz="1200" dirty="0">
              <a:solidFill>
                <a:schemeClr val="dk1"/>
              </a:solidFill>
              <a:latin typeface="Cambria" panose="02040503050406030204" pitchFamily="18" charset="0"/>
              <a:ea typeface="Cambria" panose="02040503050406030204" pitchFamily="18" charset="0"/>
              <a:cs typeface="Calibri"/>
              <a:sym typeface="Calibri"/>
            </a:endParaRPr>
          </a:p>
          <a:p>
            <a:pPr>
              <a:buClr>
                <a:schemeClr val="dk1"/>
              </a:buClr>
              <a:buSzPts val="1400"/>
            </a:pPr>
            <a:r>
              <a:rPr lang="en-US" sz="1200" dirty="0">
                <a:solidFill>
                  <a:schemeClr val="dk1"/>
                </a:solidFill>
                <a:latin typeface="Cambria" panose="02040503050406030204" pitchFamily="18" charset="0"/>
                <a:ea typeface="Cambria" panose="02040503050406030204" pitchFamily="18" charset="0"/>
                <a:cs typeface="Calibri"/>
                <a:sym typeface="Calibri"/>
              </a:rPr>
              <a:t>Ms. Matthias founded Mothers Work (now Destination Maternity)  in 1982 and served as President from inception until 2010 and as a Director from inception until February 2011.</a:t>
            </a:r>
          </a:p>
        </p:txBody>
      </p:sp>
      <p:cxnSp>
        <p:nvCxnSpPr>
          <p:cNvPr id="8" name="Straight Arrow Connector 7"/>
          <p:cNvCxnSpPr/>
          <p:nvPr/>
        </p:nvCxnSpPr>
        <p:spPr>
          <a:xfrm>
            <a:off x="5595937" y="4237529"/>
            <a:ext cx="62941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flipV="1">
            <a:off x="5595937" y="4540102"/>
            <a:ext cx="629418"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a:off x="2377676" y="4262333"/>
            <a:ext cx="62941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flipH="1" flipV="1">
            <a:off x="2377676" y="4564906"/>
            <a:ext cx="629418"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Google Shape;207;p22"/>
          <p:cNvSpPr txBox="1">
            <a:spLocks noGrp="1"/>
          </p:cNvSpPr>
          <p:nvPr>
            <p:ph type="title"/>
          </p:nvPr>
        </p:nvSpPr>
        <p:spPr>
          <a:xfrm>
            <a:off x="73420" y="-178591"/>
            <a:ext cx="9144000" cy="1295400"/>
          </a:xfrm>
          <a:prstGeom prst="rect">
            <a:avLst/>
          </a:prstGeom>
          <a:noFill/>
          <a:ln>
            <a:noFill/>
          </a:ln>
        </p:spPr>
        <p:txBody>
          <a:bodyPr spcFirstLastPara="1" wrap="square" lIns="91415" tIns="45695" rIns="91415" bIns="45695" anchor="ctr" anchorCtr="0">
            <a:noAutofit/>
          </a:bodyPr>
          <a:lstStyle/>
          <a:p>
            <a:pPr>
              <a:lnSpc>
                <a:spcPct val="80000"/>
              </a:lnSpc>
            </a:pPr>
            <a:r>
              <a:rPr lang="en-US" sz="2800" b="1" dirty="0"/>
              <a:t>Rebecca Matthias: Overpaid chairman &amp; web of connections</a:t>
            </a:r>
          </a:p>
        </p:txBody>
      </p:sp>
      <p:cxnSp>
        <p:nvCxnSpPr>
          <p:cNvPr id="19" name="Straight Connector 18"/>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89124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txBox="1">
            <a:spLocks noGrp="1"/>
          </p:cNvSpPr>
          <p:nvPr>
            <p:ph type="title"/>
          </p:nvPr>
        </p:nvSpPr>
        <p:spPr>
          <a:xfrm>
            <a:off x="-308598" y="-188578"/>
            <a:ext cx="9365512" cy="1295400"/>
          </a:xfrm>
          <a:prstGeom prst="rect">
            <a:avLst/>
          </a:prstGeom>
          <a:noFill/>
          <a:ln>
            <a:noFill/>
          </a:ln>
        </p:spPr>
        <p:txBody>
          <a:bodyPr spcFirstLastPara="1" wrap="square" lIns="91415" tIns="45695" rIns="91415" bIns="45695" anchor="ctr" anchorCtr="0">
            <a:noAutofit/>
          </a:bodyPr>
          <a:lstStyle/>
          <a:p>
            <a:pPr>
              <a:buSzPts val="4400"/>
            </a:pPr>
            <a:r>
              <a:rPr lang="en-US" sz="2800" b="1" dirty="0"/>
              <a:t>Ms. Matthias’s prior connection help hear earn huge Board fees ??</a:t>
            </a:r>
            <a:endParaRPr sz="2800" b="1" dirty="0"/>
          </a:p>
        </p:txBody>
      </p:sp>
      <p:sp>
        <p:nvSpPr>
          <p:cNvPr id="208" name="Google Shape;208;p22"/>
          <p:cNvSpPr txBox="1"/>
          <p:nvPr/>
        </p:nvSpPr>
        <p:spPr>
          <a:xfrm>
            <a:off x="0" y="1638060"/>
            <a:ext cx="3474720" cy="1674305"/>
          </a:xfrm>
          <a:prstGeom prst="rect">
            <a:avLst/>
          </a:prstGeom>
          <a:noFill/>
          <a:ln>
            <a:noFill/>
          </a:ln>
        </p:spPr>
        <p:txBody>
          <a:bodyPr spcFirstLastPara="1" wrap="square" lIns="91415" tIns="45695" rIns="91415" bIns="45695" anchor="t" anchorCtr="0">
            <a:noAutofit/>
          </a:bodyPr>
          <a:lstStyle/>
          <a:p>
            <a:pPr marL="285717" indent="-285717">
              <a:buClr>
                <a:schemeClr val="dk1"/>
              </a:buClr>
              <a:buSzPts val="1800"/>
              <a:buFont typeface="Noto Sans Symbols"/>
              <a:buChar char="▪"/>
            </a:pPr>
            <a:r>
              <a:rPr lang="en-US" sz="1800" dirty="0">
                <a:solidFill>
                  <a:schemeClr val="dk1"/>
                </a:solidFill>
                <a:latin typeface="Calibri" pitchFamily="34" charset="0"/>
                <a:ea typeface="Calibri"/>
                <a:cs typeface="Calibri" pitchFamily="34" charset="0"/>
                <a:sym typeface="Calibri"/>
              </a:rPr>
              <a:t>The Human Resources Committee </a:t>
            </a:r>
            <a:r>
              <a:rPr lang="en-IN" sz="1800" dirty="0">
                <a:latin typeface="Calibri" pitchFamily="34" charset="0"/>
                <a:cs typeface="Calibri" pitchFamily="34" charset="0"/>
              </a:rPr>
              <a:t>reviews and makes recommendations to the Board regarding the compensation of  Board Chair.</a:t>
            </a:r>
          </a:p>
          <a:p>
            <a:pPr marL="285717" indent="-285717">
              <a:buClr>
                <a:schemeClr val="dk1"/>
              </a:buClr>
              <a:buSzPts val="1800"/>
              <a:buFont typeface="Noto Sans Symbols"/>
              <a:buChar char="▪"/>
            </a:pPr>
            <a:endParaRPr lang="en-IN" sz="1800" dirty="0">
              <a:latin typeface="Calibri" pitchFamily="34" charset="0"/>
              <a:cs typeface="Calibri" pitchFamily="34" charset="0"/>
            </a:endParaRPr>
          </a:p>
          <a:p>
            <a:pPr marL="285717" indent="-285717">
              <a:buClr>
                <a:schemeClr val="dk1"/>
              </a:buClr>
              <a:buSzPts val="1800"/>
              <a:buFont typeface="Noto Sans Symbols"/>
              <a:buChar char="▪"/>
            </a:pPr>
            <a:r>
              <a:rPr lang="en-IN" sz="1800" dirty="0">
                <a:latin typeface="Calibri" pitchFamily="34" charset="0"/>
                <a:cs typeface="Calibri" pitchFamily="34" charset="0"/>
              </a:rPr>
              <a:t>Mr. </a:t>
            </a:r>
            <a:r>
              <a:rPr lang="en-IN" sz="1800" dirty="0" err="1">
                <a:latin typeface="Calibri" pitchFamily="34" charset="0"/>
                <a:cs typeface="Calibri" pitchFamily="34" charset="0"/>
              </a:rPr>
              <a:t>Hitchner</a:t>
            </a:r>
            <a:r>
              <a:rPr lang="en-IN" sz="1800" dirty="0">
                <a:latin typeface="Calibri" pitchFamily="34" charset="0"/>
                <a:cs typeface="Calibri" pitchFamily="34" charset="0"/>
              </a:rPr>
              <a:t>, Chairman of Human Resources committee, has previously provided legal services to Mothers Work, which was founded by Ms. Matthias. </a:t>
            </a:r>
          </a:p>
          <a:p>
            <a:pPr marL="285717" indent="-285717">
              <a:buClr>
                <a:schemeClr val="dk1"/>
              </a:buClr>
              <a:buSzPts val="1800"/>
              <a:buFont typeface="Noto Sans Symbols"/>
              <a:buChar char="▪"/>
            </a:pPr>
            <a:endParaRPr lang="en-IN" sz="1800" dirty="0">
              <a:latin typeface="Calibri" pitchFamily="34" charset="0"/>
              <a:cs typeface="Calibri" pitchFamily="34" charset="0"/>
            </a:endParaRPr>
          </a:p>
          <a:p>
            <a:pPr marL="285717" indent="-285717">
              <a:buClr>
                <a:schemeClr val="dk1"/>
              </a:buClr>
              <a:buSzPts val="1800"/>
              <a:buFont typeface="Noto Sans Symbols"/>
              <a:buChar char="▪"/>
            </a:pPr>
            <a:r>
              <a:rPr lang="en-US" sz="1800" dirty="0">
                <a:solidFill>
                  <a:schemeClr val="dk1"/>
                </a:solidFill>
                <a:latin typeface="Calibri" pitchFamily="34" charset="0"/>
                <a:ea typeface="Calibri"/>
                <a:cs typeface="Calibri" pitchFamily="34" charset="0"/>
                <a:sym typeface="Calibri"/>
              </a:rPr>
              <a:t>Given the fact that the Ms. Matthias earns huge compensation, we believe </a:t>
            </a:r>
            <a:r>
              <a:rPr lang="en-IN" sz="1800" dirty="0">
                <a:latin typeface="Calibri" pitchFamily="34" charset="0"/>
                <a:cs typeface="Calibri" pitchFamily="34" charset="0"/>
              </a:rPr>
              <a:t>Mr. </a:t>
            </a:r>
            <a:r>
              <a:rPr lang="en-IN" sz="1800" dirty="0" err="1">
                <a:latin typeface="Calibri" pitchFamily="34" charset="0"/>
                <a:cs typeface="Calibri" pitchFamily="34" charset="0"/>
              </a:rPr>
              <a:t>Hitchner</a:t>
            </a:r>
            <a:r>
              <a:rPr lang="en-US" sz="1800" dirty="0">
                <a:solidFill>
                  <a:schemeClr val="dk1"/>
                </a:solidFill>
                <a:latin typeface="Calibri" pitchFamily="34" charset="0"/>
                <a:ea typeface="Calibri"/>
                <a:cs typeface="Calibri" pitchFamily="34" charset="0"/>
                <a:sym typeface="Calibri"/>
              </a:rPr>
              <a:t>’s prior business relationship with Ms. Matthias is affecting his judgment.</a:t>
            </a:r>
            <a:endParaRPr sz="1800" dirty="0">
              <a:solidFill>
                <a:schemeClr val="dk1"/>
              </a:solidFill>
              <a:latin typeface="Calibri" pitchFamily="34" charset="0"/>
              <a:ea typeface="Calibri"/>
              <a:cs typeface="Calibri" pitchFamily="34" charset="0"/>
              <a:sym typeface="Calibri"/>
            </a:endParaRPr>
          </a:p>
        </p:txBody>
      </p:sp>
      <p:graphicFrame>
        <p:nvGraphicFramePr>
          <p:cNvPr id="11" name="Chart 10"/>
          <p:cNvGraphicFramePr/>
          <p:nvPr/>
        </p:nvGraphicFramePr>
        <p:xfrm>
          <a:off x="3576320" y="4617383"/>
          <a:ext cx="5374640" cy="29016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3488967" y="1646600"/>
          <a:ext cx="5431514" cy="2510197"/>
        </p:xfrm>
        <a:graphic>
          <a:graphicData uri="http://schemas.openxmlformats.org/drawingml/2006/chart">
            <c:chart xmlns:c="http://schemas.openxmlformats.org/drawingml/2006/chart" xmlns:r="http://schemas.openxmlformats.org/officeDocument/2006/relationships" r:id="rId4"/>
          </a:graphicData>
        </a:graphic>
      </p:graphicFrame>
      <p:sp>
        <p:nvSpPr>
          <p:cNvPr id="13" name="Slide Number Placeholder 12"/>
          <p:cNvSpPr>
            <a:spLocks noGrp="1"/>
          </p:cNvSpPr>
          <p:nvPr>
            <p:ph type="sldNum" idx="12"/>
          </p:nvPr>
        </p:nvSpPr>
        <p:spPr/>
        <p:txBody>
          <a:bodyPr/>
          <a:lstStyle/>
          <a:p>
            <a:fld id="{00000000-1234-1234-1234-123412341234}" type="slidenum">
              <a:rPr lang="en-US" smtClean="0"/>
              <a:pPr/>
              <a:t>29</a:t>
            </a:fld>
            <a:endParaRPr lang="en-US"/>
          </a:p>
        </p:txBody>
      </p:sp>
      <p:cxnSp>
        <p:nvCxnSpPr>
          <p:cNvPr id="8" name="Straight Connector 7"/>
          <p:cNvCxnSpPr/>
          <p:nvPr/>
        </p:nvCxnSpPr>
        <p:spPr>
          <a:xfrm>
            <a:off x="0" y="954317"/>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248592" y="-218868"/>
            <a:ext cx="6372200" cy="1295400"/>
          </a:xfrm>
          <a:prstGeom prst="rect">
            <a:avLst/>
          </a:prstGeom>
          <a:noFill/>
          <a:ln>
            <a:noFill/>
          </a:ln>
        </p:spPr>
        <p:txBody>
          <a:bodyPr spcFirstLastPara="1" wrap="square" lIns="91415" tIns="45695" rIns="91415" bIns="45695" anchor="ctr" anchorCtr="0">
            <a:noAutofit/>
          </a:bodyPr>
          <a:lstStyle/>
          <a:p>
            <a:pPr algn="l">
              <a:buSzPts val="3800"/>
            </a:pPr>
            <a:r>
              <a:rPr lang="en-US" sz="2800" b="1" dirty="0"/>
              <a:t>Poor Stock Price Performance</a:t>
            </a:r>
            <a:endParaRPr sz="2800" b="1" dirty="0"/>
          </a:p>
        </p:txBody>
      </p:sp>
      <p:sp>
        <p:nvSpPr>
          <p:cNvPr id="91" name="Google Shape;91;p14"/>
          <p:cNvSpPr txBox="1">
            <a:spLocks noGrp="1"/>
          </p:cNvSpPr>
          <p:nvPr>
            <p:ph type="body" idx="1"/>
          </p:nvPr>
        </p:nvSpPr>
        <p:spPr>
          <a:xfrm>
            <a:off x="248592" y="1021350"/>
            <a:ext cx="8998857" cy="722389"/>
          </a:xfrm>
          <a:prstGeom prst="rect">
            <a:avLst/>
          </a:prstGeom>
          <a:noFill/>
          <a:ln>
            <a:noFill/>
          </a:ln>
        </p:spPr>
        <p:txBody>
          <a:bodyPr spcFirstLastPara="1" wrap="square" lIns="91415" tIns="45695" rIns="91415" bIns="45695" anchor="t" anchorCtr="0">
            <a:noAutofit/>
          </a:bodyPr>
          <a:lstStyle/>
          <a:p>
            <a:pPr marL="0" indent="0">
              <a:spcBef>
                <a:spcPts val="0"/>
              </a:spcBef>
              <a:buSzPts val="2300"/>
              <a:buNone/>
            </a:pPr>
            <a:r>
              <a:rPr lang="en-US" sz="2300" dirty="0">
                <a:latin typeface="Calibri" panose="020F0502020204030204" pitchFamily="34" charset="0"/>
                <a:cs typeface="Calibri" panose="020F0502020204030204" pitchFamily="34" charset="0"/>
              </a:rPr>
              <a:t>In the last year, the stock price has declined by more than half.</a:t>
            </a:r>
            <a:endParaRPr dirty="0"/>
          </a:p>
        </p:txBody>
      </p:sp>
      <p:sp>
        <p:nvSpPr>
          <p:cNvPr id="2" name="Rectangle 1"/>
          <p:cNvSpPr/>
          <p:nvPr/>
        </p:nvSpPr>
        <p:spPr>
          <a:xfrm>
            <a:off x="0" y="7547430"/>
            <a:ext cx="9144000" cy="22497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spcCol="0" rtlCol="0" anchor="ctr"/>
          <a:lstStyle/>
          <a:p>
            <a:pPr algn="ctr"/>
            <a:endParaRPr lang="en-US"/>
          </a:p>
        </p:txBody>
      </p:sp>
      <p:sp>
        <p:nvSpPr>
          <p:cNvPr id="11" name="Slide Number Placeholder 10"/>
          <p:cNvSpPr>
            <a:spLocks noGrp="1"/>
          </p:cNvSpPr>
          <p:nvPr>
            <p:ph type="sldNum" idx="12"/>
          </p:nvPr>
        </p:nvSpPr>
        <p:spPr>
          <a:xfrm>
            <a:off x="6825673" y="7440604"/>
            <a:ext cx="2133600" cy="413808"/>
          </a:xfrm>
        </p:spPr>
        <p:txBody>
          <a:bodyPr/>
          <a:lstStyle/>
          <a:p>
            <a:fld id="{00000000-1234-1234-1234-123412341234}" type="slidenum">
              <a:rPr lang="en-US" smtClean="0">
                <a:solidFill>
                  <a:schemeClr val="tx1"/>
                </a:solidFill>
              </a:rPr>
              <a:pPr/>
              <a:t>3</a:t>
            </a:fld>
            <a:endParaRPr lang="en-US" dirty="0">
              <a:solidFill>
                <a:schemeClr val="tx1"/>
              </a:solidFill>
            </a:endParaRPr>
          </a:p>
        </p:txBody>
      </p:sp>
      <p:cxnSp>
        <p:nvCxnSpPr>
          <p:cNvPr id="4" name="Straight Connector 3"/>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1237748284"/>
              </p:ext>
            </p:extLst>
          </p:nvPr>
        </p:nvGraphicFramePr>
        <p:xfrm>
          <a:off x="0" y="2062162"/>
          <a:ext cx="9144000" cy="50191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9"/>
          <p:cNvSpPr txBox="1">
            <a:spLocks noGrp="1"/>
          </p:cNvSpPr>
          <p:nvPr>
            <p:ph type="title"/>
          </p:nvPr>
        </p:nvSpPr>
        <p:spPr>
          <a:xfrm>
            <a:off x="-361522" y="161364"/>
            <a:ext cx="4486940" cy="487222"/>
          </a:xfrm>
          <a:prstGeom prst="rect">
            <a:avLst/>
          </a:prstGeom>
          <a:noFill/>
          <a:ln>
            <a:noFill/>
          </a:ln>
        </p:spPr>
        <p:txBody>
          <a:bodyPr spcFirstLastPara="1" wrap="square" lIns="91415" tIns="45695" rIns="91415" bIns="45695" anchor="ctr" anchorCtr="0">
            <a:noAutofit/>
          </a:bodyPr>
          <a:lstStyle/>
          <a:p>
            <a:pPr>
              <a:buSzPts val="4400"/>
            </a:pPr>
            <a:r>
              <a:rPr lang="en-US" sz="2800" b="1" dirty="0"/>
              <a:t>Pepper Hamilton</a:t>
            </a:r>
            <a:endParaRPr sz="2800" b="1" dirty="0"/>
          </a:p>
        </p:txBody>
      </p:sp>
      <p:sp>
        <p:nvSpPr>
          <p:cNvPr id="303" name="Google Shape;303;p29"/>
          <p:cNvSpPr txBox="1">
            <a:spLocks noGrp="1"/>
          </p:cNvSpPr>
          <p:nvPr>
            <p:ph type="body" idx="1"/>
          </p:nvPr>
        </p:nvSpPr>
        <p:spPr>
          <a:xfrm>
            <a:off x="81250" y="1491152"/>
            <a:ext cx="8879870" cy="5129425"/>
          </a:xfrm>
          <a:prstGeom prst="rect">
            <a:avLst/>
          </a:prstGeom>
          <a:noFill/>
          <a:ln>
            <a:noFill/>
          </a:ln>
        </p:spPr>
        <p:txBody>
          <a:bodyPr spcFirstLastPara="1" wrap="square" lIns="91415" tIns="45695" rIns="91415" bIns="45695" anchor="t" anchorCtr="0">
            <a:noAutofit/>
          </a:bodyPr>
          <a:lstStyle/>
          <a:p>
            <a:pPr marL="114287" indent="0">
              <a:buNone/>
            </a:pPr>
            <a:r>
              <a:rPr lang="en-US" sz="2400" dirty="0"/>
              <a:t>Pepper Hamilton provides legal services to CSS Industries. Current Director and current executive has prior relationship to Pepper Hamilton.</a:t>
            </a:r>
          </a:p>
          <a:p>
            <a:pPr marL="114287" indent="0">
              <a:buNone/>
            </a:pPr>
            <a:endParaRPr lang="en-US" sz="2400" dirty="0"/>
          </a:p>
          <a:p>
            <a:pPr lvl="0"/>
            <a:r>
              <a:rPr lang="en-US" sz="2400" b="1" u="sng" dirty="0"/>
              <a:t>Elam M. </a:t>
            </a:r>
            <a:r>
              <a:rPr lang="en-US" sz="2400" b="1" u="sng" dirty="0" err="1"/>
              <a:t>Hitchner</a:t>
            </a:r>
            <a:r>
              <a:rPr lang="en-US" sz="2400" b="1" u="sng" dirty="0"/>
              <a:t>, III</a:t>
            </a:r>
            <a:r>
              <a:rPr lang="en-US" sz="2400" dirty="0"/>
              <a:t>, current Director, is a retired former Partner of the law firm Pepper Hamilton, LLP. He was a Partner of Pepper Hamilton from May 1992 to June 1999, and returned to the firm in January 2001 as a Partner and subsequently as “of counsel” through 2004. From 2005 until December 2015, he provided consulting services to Pepper Hamilton. </a:t>
            </a:r>
          </a:p>
          <a:p>
            <a:pPr lvl="0"/>
            <a:endParaRPr lang="en-US" sz="2400" b="1" u="sng" dirty="0"/>
          </a:p>
          <a:p>
            <a:pPr lvl="0"/>
            <a:r>
              <a:rPr lang="en-US" sz="2400" b="1" u="sng" dirty="0"/>
              <a:t>Lori White</a:t>
            </a:r>
            <a:r>
              <a:rPr lang="en-US" sz="2400" dirty="0"/>
              <a:t>: The current VP (Licensing &amp; Intellectual Property) and former Corporate Counsel is a former attorney of Pepper Hamilton, LLP. </a:t>
            </a:r>
          </a:p>
          <a:p>
            <a:pPr marL="342860" indent="-185398">
              <a:lnSpc>
                <a:spcPct val="80000"/>
              </a:lnSpc>
              <a:spcBef>
                <a:spcPts val="496"/>
              </a:spcBef>
              <a:buSzPts val="2480"/>
              <a:buNone/>
            </a:pPr>
            <a:endParaRPr sz="2500" dirty="0"/>
          </a:p>
          <a:p>
            <a:pPr marL="342860">
              <a:lnSpc>
                <a:spcPct val="80000"/>
              </a:lnSpc>
              <a:spcBef>
                <a:spcPts val="496"/>
              </a:spcBef>
              <a:buSzPts val="2480"/>
              <a:buNone/>
            </a:pPr>
            <a:endParaRPr sz="2500" dirty="0"/>
          </a:p>
        </p:txBody>
      </p:sp>
      <p:sp>
        <p:nvSpPr>
          <p:cNvPr id="9" name="Slide Number Placeholder 8"/>
          <p:cNvSpPr>
            <a:spLocks noGrp="1"/>
          </p:cNvSpPr>
          <p:nvPr>
            <p:ph type="sldNum" idx="12"/>
          </p:nvPr>
        </p:nvSpPr>
        <p:spPr/>
        <p:txBody>
          <a:bodyPr/>
          <a:lstStyle/>
          <a:p>
            <a:fld id="{00000000-1234-1234-1234-123412341234}" type="slidenum">
              <a:rPr lang="en-US" smtClean="0"/>
              <a:pPr/>
              <a:t>30</a:t>
            </a:fld>
            <a:endParaRPr lang="en-US"/>
          </a:p>
        </p:txBody>
      </p:sp>
      <p:cxnSp>
        <p:nvCxnSpPr>
          <p:cNvPr id="12" name="Straight Connector 11"/>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graphicFrame>
        <p:nvGraphicFramePr>
          <p:cNvPr id="269" name="Google Shape;269;p27"/>
          <p:cNvGraphicFramePr/>
          <p:nvPr/>
        </p:nvGraphicFramePr>
        <p:xfrm>
          <a:off x="611564" y="2580456"/>
          <a:ext cx="6917525" cy="4517705"/>
        </p:xfrm>
        <a:graphic>
          <a:graphicData uri="http://schemas.openxmlformats.org/drawingml/2006/table">
            <a:tbl>
              <a:tblPr>
                <a:noFill/>
                <a:tableStyleId>{3CAC243A-68EB-4A88-8A50-D6D0CC6D5273}</a:tableStyleId>
              </a:tblPr>
              <a:tblGrid>
                <a:gridCol w="1576250">
                  <a:extLst>
                    <a:ext uri="{9D8B030D-6E8A-4147-A177-3AD203B41FA5}">
                      <a16:colId xmlns:a16="http://schemas.microsoft.com/office/drawing/2014/main" val="20000"/>
                    </a:ext>
                  </a:extLst>
                </a:gridCol>
                <a:gridCol w="967600">
                  <a:extLst>
                    <a:ext uri="{9D8B030D-6E8A-4147-A177-3AD203B41FA5}">
                      <a16:colId xmlns:a16="http://schemas.microsoft.com/office/drawing/2014/main" val="20001"/>
                    </a:ext>
                  </a:extLst>
                </a:gridCol>
                <a:gridCol w="967600">
                  <a:extLst>
                    <a:ext uri="{9D8B030D-6E8A-4147-A177-3AD203B41FA5}">
                      <a16:colId xmlns:a16="http://schemas.microsoft.com/office/drawing/2014/main" val="20002"/>
                    </a:ext>
                  </a:extLst>
                </a:gridCol>
                <a:gridCol w="1529425">
                  <a:extLst>
                    <a:ext uri="{9D8B030D-6E8A-4147-A177-3AD203B41FA5}">
                      <a16:colId xmlns:a16="http://schemas.microsoft.com/office/drawing/2014/main" val="20003"/>
                    </a:ext>
                  </a:extLst>
                </a:gridCol>
                <a:gridCol w="924675">
                  <a:extLst>
                    <a:ext uri="{9D8B030D-6E8A-4147-A177-3AD203B41FA5}">
                      <a16:colId xmlns:a16="http://schemas.microsoft.com/office/drawing/2014/main" val="20004"/>
                    </a:ext>
                  </a:extLst>
                </a:gridCol>
                <a:gridCol w="951975">
                  <a:extLst>
                    <a:ext uri="{9D8B030D-6E8A-4147-A177-3AD203B41FA5}">
                      <a16:colId xmlns:a16="http://schemas.microsoft.com/office/drawing/2014/main" val="20005"/>
                    </a:ext>
                  </a:extLst>
                </a:gridCol>
              </a:tblGrid>
              <a:tr h="915025">
                <a:tc>
                  <a:txBody>
                    <a:bodyPr/>
                    <a:lstStyle/>
                    <a:p>
                      <a:pPr marL="0" marR="0" lvl="0" indent="0" algn="l" rtl="0">
                        <a:spcBef>
                          <a:spcPts val="0"/>
                        </a:spcBef>
                        <a:spcAft>
                          <a:spcPts val="0"/>
                        </a:spcAft>
                        <a:buNone/>
                      </a:pPr>
                      <a:r>
                        <a:rPr lang="en-US" sz="1400" b="1" u="none" strike="noStrike" cap="none" dirty="0"/>
                        <a:t>Name</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b="1" u="none" strike="noStrike" cap="none"/>
                        <a:t>Director Since</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b="1" u="none" strike="noStrike" cap="none"/>
                        <a:t>Tenure</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b="1" u="none" strike="noStrike" cap="none"/>
                        <a:t>Current Position(s)</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b="1" u="none" strike="noStrike" cap="none"/>
                        <a:t>Ownership (excluding option)</a:t>
                      </a:r>
                      <a:endParaRPr sz="1400" b="1"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b="1" u="none" strike="noStrike" cap="none"/>
                        <a:t> Total Shares  </a:t>
                      </a:r>
                      <a:endParaRPr sz="1400" b="1" i="0" u="none" strike="noStrike" cap="none">
                        <a:solidFill>
                          <a:srgbClr val="000000"/>
                        </a:solidFill>
                        <a:latin typeface="Cambria"/>
                        <a:ea typeface="Cambria"/>
                        <a:cs typeface="Cambria"/>
                        <a:sym typeface="Cambria"/>
                      </a:endParaRPr>
                    </a:p>
                  </a:txBody>
                  <a:tcPr marL="9525" marR="9525" marT="10795" marB="0" anchor="b"/>
                </a:tc>
                <a:extLst>
                  <a:ext uri="{0D108BD9-81ED-4DB2-BD59-A6C34878D82A}">
                    <a16:rowId xmlns:a16="http://schemas.microsoft.com/office/drawing/2014/main" val="10000"/>
                  </a:ext>
                </a:extLst>
              </a:tr>
              <a:tr h="915025">
                <a:tc>
                  <a:txBody>
                    <a:bodyPr/>
                    <a:lstStyle/>
                    <a:p>
                      <a:pPr marL="0" marR="0" lvl="0" indent="0" algn="l" rtl="0">
                        <a:spcBef>
                          <a:spcPts val="0"/>
                        </a:spcBef>
                        <a:spcAft>
                          <a:spcPts val="0"/>
                        </a:spcAft>
                        <a:buNone/>
                      </a:pPr>
                      <a:r>
                        <a:rPr lang="en-US" sz="1400" u="none" strike="noStrike" cap="none"/>
                        <a:t>Rebecca C. Matthias</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2003</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15</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Non-executive Chair of the Board since July 2015</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1.04%</a:t>
                      </a:r>
                      <a:endParaRPr sz="1400" b="0"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           94,821 </a:t>
                      </a:r>
                      <a:endParaRPr sz="1400" b="0" i="0" u="none" strike="noStrike" cap="none">
                        <a:solidFill>
                          <a:srgbClr val="000000"/>
                        </a:solidFill>
                        <a:latin typeface="Cambria"/>
                        <a:ea typeface="Cambria"/>
                        <a:cs typeface="Cambria"/>
                        <a:sym typeface="Cambria"/>
                      </a:endParaRPr>
                    </a:p>
                  </a:txBody>
                  <a:tcPr marL="9525" marR="9525" marT="10795" marB="0" anchor="b"/>
                </a:tc>
                <a:extLst>
                  <a:ext uri="{0D108BD9-81ED-4DB2-BD59-A6C34878D82A}">
                    <a16:rowId xmlns:a16="http://schemas.microsoft.com/office/drawing/2014/main" val="10001"/>
                  </a:ext>
                </a:extLst>
              </a:tr>
              <a:tr h="632587">
                <a:tc>
                  <a:txBody>
                    <a:bodyPr/>
                    <a:lstStyle/>
                    <a:p>
                      <a:pPr marL="0" marR="0" lvl="0" indent="0" algn="l" rtl="0">
                        <a:spcBef>
                          <a:spcPts val="0"/>
                        </a:spcBef>
                        <a:spcAft>
                          <a:spcPts val="0"/>
                        </a:spcAft>
                        <a:buNone/>
                      </a:pPr>
                      <a:r>
                        <a:rPr lang="en-US" sz="1400" u="none" strike="noStrike" cap="none"/>
                        <a:t>Christopher J. Munyan</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2006</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12</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President and CEO since July 2006</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0.88%</a:t>
                      </a:r>
                      <a:endParaRPr sz="1400" b="0"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           80,274 </a:t>
                      </a:r>
                      <a:endParaRPr sz="1400" b="0" i="0" u="none" strike="noStrike" cap="none">
                        <a:solidFill>
                          <a:srgbClr val="000000"/>
                        </a:solidFill>
                        <a:latin typeface="Cambria"/>
                        <a:ea typeface="Cambria"/>
                        <a:cs typeface="Cambria"/>
                        <a:sym typeface="Cambria"/>
                      </a:endParaRPr>
                    </a:p>
                  </a:txBody>
                  <a:tcPr marL="9525" marR="9525" marT="10795" marB="0" anchor="b"/>
                </a:tc>
                <a:extLst>
                  <a:ext uri="{0D108BD9-81ED-4DB2-BD59-A6C34878D82A}">
                    <a16:rowId xmlns:a16="http://schemas.microsoft.com/office/drawing/2014/main" val="10002"/>
                  </a:ext>
                </a:extLst>
              </a:tr>
              <a:tr h="425323">
                <a:tc>
                  <a:txBody>
                    <a:bodyPr/>
                    <a:lstStyle/>
                    <a:p>
                      <a:pPr marL="0" marR="0" lvl="0" indent="0" algn="l" rtl="0">
                        <a:spcBef>
                          <a:spcPts val="0"/>
                        </a:spcBef>
                        <a:spcAft>
                          <a:spcPts val="0"/>
                        </a:spcAft>
                        <a:buNone/>
                      </a:pPr>
                      <a:r>
                        <a:rPr lang="en-US" sz="1400" u="none" strike="noStrike" cap="none"/>
                        <a:t>Robert E. Chappell</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Sep-2012</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dirty="0"/>
                        <a:t>6</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Director</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0.13%</a:t>
                      </a:r>
                      <a:endParaRPr sz="1400" b="0"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           11,702 </a:t>
                      </a:r>
                      <a:endParaRPr sz="1400" b="0" i="0" u="none" strike="noStrike" cap="none">
                        <a:solidFill>
                          <a:srgbClr val="000000"/>
                        </a:solidFill>
                        <a:latin typeface="Cambria"/>
                        <a:ea typeface="Cambria"/>
                        <a:cs typeface="Cambria"/>
                        <a:sym typeface="Cambria"/>
                      </a:endParaRPr>
                    </a:p>
                  </a:txBody>
                  <a:tcPr marL="9525" marR="9525" marT="10795" marB="0" anchor="b"/>
                </a:tc>
                <a:extLst>
                  <a:ext uri="{0D108BD9-81ED-4DB2-BD59-A6C34878D82A}">
                    <a16:rowId xmlns:a16="http://schemas.microsoft.com/office/drawing/2014/main" val="10003"/>
                  </a:ext>
                </a:extLst>
              </a:tr>
              <a:tr h="425323">
                <a:tc>
                  <a:txBody>
                    <a:bodyPr/>
                    <a:lstStyle/>
                    <a:p>
                      <a:pPr marL="0" marR="0" lvl="0" indent="0" algn="l" rtl="0">
                        <a:spcBef>
                          <a:spcPts val="0"/>
                        </a:spcBef>
                        <a:spcAft>
                          <a:spcPts val="0"/>
                        </a:spcAft>
                        <a:buNone/>
                      </a:pPr>
                      <a:r>
                        <a:rPr lang="en-US" sz="1400" u="none" strike="noStrike" cap="none"/>
                        <a:t>Elam M. Hitchner, III</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May-2013</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5.6</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Director</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0.05%</a:t>
                      </a:r>
                      <a:endParaRPr sz="1400" b="0"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              4,702 </a:t>
                      </a:r>
                      <a:endParaRPr sz="1400" b="0" i="0" u="none" strike="noStrike" cap="none">
                        <a:solidFill>
                          <a:srgbClr val="000000"/>
                        </a:solidFill>
                        <a:latin typeface="Cambria"/>
                        <a:ea typeface="Cambria"/>
                        <a:cs typeface="Cambria"/>
                        <a:sym typeface="Cambria"/>
                      </a:endParaRPr>
                    </a:p>
                  </a:txBody>
                  <a:tcPr marL="9525" marR="9525" marT="10795" marB="0" anchor="b"/>
                </a:tc>
                <a:extLst>
                  <a:ext uri="{0D108BD9-81ED-4DB2-BD59-A6C34878D82A}">
                    <a16:rowId xmlns:a16="http://schemas.microsoft.com/office/drawing/2014/main" val="10004"/>
                  </a:ext>
                </a:extLst>
              </a:tr>
              <a:tr h="425323">
                <a:tc>
                  <a:txBody>
                    <a:bodyPr/>
                    <a:lstStyle/>
                    <a:p>
                      <a:pPr marL="0" marR="0" lvl="0" indent="0" algn="l" rtl="0">
                        <a:spcBef>
                          <a:spcPts val="0"/>
                        </a:spcBef>
                        <a:spcAft>
                          <a:spcPts val="0"/>
                        </a:spcAft>
                        <a:buNone/>
                      </a:pPr>
                      <a:r>
                        <a:rPr lang="en-US" sz="1400" u="none" strike="noStrike" cap="none"/>
                        <a:t>William Rulon-Miller</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Mar-2016</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2.8</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Director</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0.05%</a:t>
                      </a:r>
                      <a:endParaRPr sz="1400" b="0"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              4,702 </a:t>
                      </a:r>
                      <a:endParaRPr sz="1400" b="0" i="0" u="none" strike="noStrike" cap="none">
                        <a:solidFill>
                          <a:srgbClr val="000000"/>
                        </a:solidFill>
                        <a:latin typeface="Cambria"/>
                        <a:ea typeface="Cambria"/>
                        <a:cs typeface="Cambria"/>
                        <a:sym typeface="Cambria"/>
                      </a:endParaRPr>
                    </a:p>
                  </a:txBody>
                  <a:tcPr marL="9525" marR="9525" marT="10795" marB="0" anchor="b"/>
                </a:tc>
                <a:extLst>
                  <a:ext uri="{0D108BD9-81ED-4DB2-BD59-A6C34878D82A}">
                    <a16:rowId xmlns:a16="http://schemas.microsoft.com/office/drawing/2014/main" val="10005"/>
                  </a:ext>
                </a:extLst>
              </a:tr>
              <a:tr h="425323">
                <a:tc>
                  <a:txBody>
                    <a:bodyPr/>
                    <a:lstStyle/>
                    <a:p>
                      <a:pPr marL="0" marR="0" lvl="0" indent="0" algn="l" rtl="0">
                        <a:spcBef>
                          <a:spcPts val="0"/>
                        </a:spcBef>
                        <a:spcAft>
                          <a:spcPts val="0"/>
                        </a:spcAft>
                        <a:buNone/>
                      </a:pPr>
                      <a:r>
                        <a:rPr lang="en-US" sz="1400" u="none" strike="noStrike" cap="none"/>
                        <a:t>Harry J. Mullany, III</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Feb-2017</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1.9</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Director</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0.03%</a:t>
                      </a:r>
                      <a:endParaRPr sz="1400" b="0"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              2,864 </a:t>
                      </a:r>
                      <a:endParaRPr sz="1400" b="0" i="0" u="none" strike="noStrike" cap="none">
                        <a:solidFill>
                          <a:srgbClr val="000000"/>
                        </a:solidFill>
                        <a:latin typeface="Cambria"/>
                        <a:ea typeface="Cambria"/>
                        <a:cs typeface="Cambria"/>
                        <a:sym typeface="Cambria"/>
                      </a:endParaRPr>
                    </a:p>
                  </a:txBody>
                  <a:tcPr marL="9525" marR="9525" marT="10795" marB="0" anchor="b"/>
                </a:tc>
                <a:extLst>
                  <a:ext uri="{0D108BD9-81ED-4DB2-BD59-A6C34878D82A}">
                    <a16:rowId xmlns:a16="http://schemas.microsoft.com/office/drawing/2014/main" val="10006"/>
                  </a:ext>
                </a:extLst>
              </a:tr>
              <a:tr h="305008">
                <a:tc>
                  <a:txBody>
                    <a:bodyPr/>
                    <a:lstStyle/>
                    <a:p>
                      <a:pPr marL="0" marR="0" lvl="0" indent="0" algn="l" rtl="0">
                        <a:spcBef>
                          <a:spcPts val="0"/>
                        </a:spcBef>
                        <a:spcAft>
                          <a:spcPts val="0"/>
                        </a:spcAft>
                        <a:buNone/>
                      </a:pPr>
                      <a:r>
                        <a:rPr lang="en-US" sz="1400" u="none" strike="noStrike" cap="none"/>
                        <a:t>Stephen P. Crane</a:t>
                      </a:r>
                      <a:endParaRPr sz="1400" b="0"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Mar-2018</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9 months</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Director</a:t>
                      </a:r>
                      <a:endParaRPr sz="1400" b="0" i="0" u="none" strike="noStrike" cap="none">
                        <a:solidFill>
                          <a:srgbClr val="000000"/>
                        </a:solidFill>
                        <a:latin typeface="Cambria"/>
                        <a:ea typeface="Cambria"/>
                        <a:cs typeface="Cambria"/>
                        <a:sym typeface="Cambria"/>
                      </a:endParaRPr>
                    </a:p>
                  </a:txBody>
                  <a:tcPr marL="9525" marR="9525" marT="10795" marB="0" anchor="ctr"/>
                </a:tc>
                <a:tc>
                  <a:txBody>
                    <a:bodyPr/>
                    <a:lstStyle/>
                    <a:p>
                      <a:pPr marL="0" marR="0" lvl="0" indent="0" algn="ctr" rtl="0">
                        <a:spcBef>
                          <a:spcPts val="0"/>
                        </a:spcBef>
                        <a:spcAft>
                          <a:spcPts val="0"/>
                        </a:spcAft>
                        <a:buNone/>
                      </a:pPr>
                      <a:r>
                        <a:rPr lang="en-US" sz="1400" u="none" strike="noStrike" cap="none"/>
                        <a:t>0.00%</a:t>
                      </a:r>
                      <a:endParaRPr sz="1400" b="0" i="0" u="none" strike="noStrike" cap="none">
                        <a:solidFill>
                          <a:srgbClr val="000000"/>
                        </a:solidFill>
                        <a:latin typeface="Cambria"/>
                        <a:ea typeface="Cambria"/>
                        <a:cs typeface="Cambria"/>
                        <a:sym typeface="Cambria"/>
                      </a:endParaRPr>
                    </a:p>
                  </a:txBody>
                  <a:tcPr marL="9525" marR="9525" marT="10795" marB="0" anchor="b"/>
                </a:tc>
                <a:tc>
                  <a:txBody>
                    <a:bodyPr/>
                    <a:lstStyle/>
                    <a:p>
                      <a:pPr marL="0" marR="0" lvl="0" indent="0" algn="ctr" rtl="0">
                        <a:spcBef>
                          <a:spcPts val="0"/>
                        </a:spcBef>
                        <a:spcAft>
                          <a:spcPts val="0"/>
                        </a:spcAft>
                        <a:buNone/>
                      </a:pPr>
                      <a:r>
                        <a:rPr lang="en-US" sz="1400" u="none" strike="noStrike" cap="none"/>
                        <a:t>—</a:t>
                      </a:r>
                      <a:endParaRPr sz="1400" b="0" i="0" u="none" strike="noStrike" cap="none">
                        <a:solidFill>
                          <a:srgbClr val="000000"/>
                        </a:solidFill>
                        <a:latin typeface="Cambria"/>
                        <a:ea typeface="Cambria"/>
                        <a:cs typeface="Cambria"/>
                        <a:sym typeface="Cambria"/>
                      </a:endParaRPr>
                    </a:p>
                  </a:txBody>
                  <a:tcPr marL="9525" marR="9525" marT="10795" marB="0" anchor="b"/>
                </a:tc>
                <a:extLst>
                  <a:ext uri="{0D108BD9-81ED-4DB2-BD59-A6C34878D82A}">
                    <a16:rowId xmlns:a16="http://schemas.microsoft.com/office/drawing/2014/main" val="10007"/>
                  </a:ext>
                </a:extLst>
              </a:tr>
            </a:tbl>
          </a:graphicData>
        </a:graphic>
      </p:graphicFrame>
      <p:sp>
        <p:nvSpPr>
          <p:cNvPr id="270" name="Google Shape;270;p27"/>
          <p:cNvSpPr txBox="1"/>
          <p:nvPr/>
        </p:nvSpPr>
        <p:spPr>
          <a:xfrm>
            <a:off x="0" y="223913"/>
            <a:ext cx="5054791" cy="433673"/>
          </a:xfrm>
          <a:prstGeom prst="rect">
            <a:avLst/>
          </a:prstGeom>
          <a:noFill/>
          <a:ln>
            <a:noFill/>
          </a:ln>
        </p:spPr>
        <p:txBody>
          <a:bodyPr spcFirstLastPara="1" wrap="square" lIns="91415" tIns="45695" rIns="91415" bIns="45695" anchor="ctr" anchorCtr="0">
            <a:noAutofit/>
          </a:bodyPr>
          <a:lstStyle/>
          <a:p>
            <a:pPr algn="ctr">
              <a:buClr>
                <a:schemeClr val="dk1"/>
              </a:buClr>
              <a:buSzPts val="4290"/>
            </a:pPr>
            <a:r>
              <a:rPr lang="en-US" sz="2800" b="1" dirty="0">
                <a:solidFill>
                  <a:schemeClr val="dk1"/>
                </a:solidFill>
                <a:latin typeface="Calibri"/>
                <a:ea typeface="Calibri"/>
                <a:cs typeface="Calibri"/>
                <a:sym typeface="Calibri"/>
              </a:rPr>
              <a:t>Low Director Ownership</a:t>
            </a:r>
            <a:endParaRPr sz="2800" b="1" dirty="0">
              <a:solidFill>
                <a:schemeClr val="dk1"/>
              </a:solidFill>
              <a:latin typeface="Calibri"/>
              <a:ea typeface="Calibri"/>
              <a:cs typeface="Calibri"/>
              <a:sym typeface="Calibri"/>
            </a:endParaRPr>
          </a:p>
        </p:txBody>
      </p:sp>
      <p:sp>
        <p:nvSpPr>
          <p:cNvPr id="272" name="Google Shape;272;p27"/>
          <p:cNvSpPr txBox="1"/>
          <p:nvPr/>
        </p:nvSpPr>
        <p:spPr>
          <a:xfrm>
            <a:off x="611561" y="1764366"/>
            <a:ext cx="6912768" cy="418576"/>
          </a:xfrm>
          <a:prstGeom prst="rect">
            <a:avLst/>
          </a:prstGeom>
          <a:noFill/>
          <a:ln>
            <a:noFill/>
          </a:ln>
        </p:spPr>
        <p:txBody>
          <a:bodyPr spcFirstLastPara="1" wrap="square" lIns="91415" tIns="45695" rIns="91415" bIns="45695" anchor="t" anchorCtr="0">
            <a:noAutofit/>
          </a:bodyPr>
          <a:lstStyle/>
          <a:p>
            <a:r>
              <a:rPr lang="en-US" sz="1800" dirty="0">
                <a:solidFill>
                  <a:schemeClr val="dk1"/>
                </a:solidFill>
                <a:latin typeface="Calibri"/>
                <a:ea typeface="Calibri"/>
                <a:cs typeface="Calibri"/>
                <a:sym typeface="Calibri"/>
              </a:rPr>
              <a:t>4 out of 7 Directors own fewer than 5,000 shares.</a:t>
            </a:r>
            <a:endParaRPr sz="1800" dirty="0">
              <a:solidFill>
                <a:schemeClr val="dk1"/>
              </a:solidFill>
              <a:latin typeface="Calibri"/>
              <a:ea typeface="Calibri"/>
              <a:cs typeface="Calibri"/>
              <a:sym typeface="Calibri"/>
            </a:endParaRPr>
          </a:p>
        </p:txBody>
      </p:sp>
      <p:sp>
        <p:nvSpPr>
          <p:cNvPr id="11" name="Slide Number Placeholder 10"/>
          <p:cNvSpPr>
            <a:spLocks noGrp="1"/>
          </p:cNvSpPr>
          <p:nvPr>
            <p:ph type="sldNum" idx="12"/>
          </p:nvPr>
        </p:nvSpPr>
        <p:spPr/>
        <p:txBody>
          <a:bodyPr/>
          <a:lstStyle/>
          <a:p>
            <a:fld id="{00000000-1234-1234-1234-123412341234}" type="slidenum">
              <a:rPr lang="en-US" smtClean="0"/>
              <a:pPr/>
              <a:t>31</a:t>
            </a:fld>
            <a:endParaRPr lang="en-US"/>
          </a:p>
        </p:txBody>
      </p:sp>
      <p:cxnSp>
        <p:nvCxnSpPr>
          <p:cNvPr id="12" name="Straight Connector 11"/>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0"/>
          <p:cNvSpPr txBox="1">
            <a:spLocks noGrp="1"/>
          </p:cNvSpPr>
          <p:nvPr>
            <p:ph type="title"/>
          </p:nvPr>
        </p:nvSpPr>
        <p:spPr>
          <a:xfrm>
            <a:off x="0" y="162400"/>
            <a:ext cx="1084522" cy="539349"/>
          </a:xfrm>
          <a:prstGeom prst="rect">
            <a:avLst/>
          </a:prstGeom>
          <a:noFill/>
          <a:ln>
            <a:noFill/>
          </a:ln>
        </p:spPr>
        <p:txBody>
          <a:bodyPr spcFirstLastPara="1" wrap="square" lIns="91415" tIns="45695" rIns="91415" bIns="45695" anchor="ctr" anchorCtr="0">
            <a:noAutofit/>
          </a:bodyPr>
          <a:lstStyle/>
          <a:p>
            <a:pPr>
              <a:buSzPts val="4400"/>
            </a:pPr>
            <a:r>
              <a:rPr lang="en-US" sz="2800" b="1" dirty="0"/>
              <a:t>ISS </a:t>
            </a:r>
            <a:endParaRPr sz="2800" b="1" dirty="0"/>
          </a:p>
        </p:txBody>
      </p:sp>
      <p:sp>
        <p:nvSpPr>
          <p:cNvPr id="314" name="Google Shape;314;p30"/>
          <p:cNvSpPr txBox="1">
            <a:spLocks noGrp="1"/>
          </p:cNvSpPr>
          <p:nvPr>
            <p:ph type="body" idx="1"/>
          </p:nvPr>
        </p:nvSpPr>
        <p:spPr>
          <a:xfrm>
            <a:off x="457200" y="1813563"/>
            <a:ext cx="8229600" cy="5129425"/>
          </a:xfrm>
          <a:prstGeom prst="rect">
            <a:avLst/>
          </a:prstGeom>
          <a:noFill/>
          <a:ln>
            <a:noFill/>
          </a:ln>
        </p:spPr>
        <p:txBody>
          <a:bodyPr spcFirstLastPara="1" wrap="square" lIns="91415" tIns="45695" rIns="91415" bIns="45695" anchor="t" anchorCtr="0">
            <a:noAutofit/>
          </a:bodyPr>
          <a:lstStyle/>
          <a:p>
            <a:pPr lvl="0"/>
            <a:r>
              <a:rPr lang="en-US" sz="2200" dirty="0"/>
              <a:t>As per Institutional Shareholder Services (ISS), a Director’s tenure of more than 9 years is considered excessive. CSS Industries has two long standing Directors, Matthias and </a:t>
            </a:r>
            <a:r>
              <a:rPr lang="en-US" sz="2200" dirty="0" err="1"/>
              <a:t>Munyan</a:t>
            </a:r>
            <a:r>
              <a:rPr lang="en-US" sz="2200" dirty="0"/>
              <a:t>, who have served on the Board for more than a decade. </a:t>
            </a:r>
          </a:p>
          <a:p>
            <a:pPr lvl="0"/>
            <a:r>
              <a:rPr lang="en-US" sz="2200" dirty="0"/>
              <a:t>At the 2015 AGM, ISS, a proxy advisory company, recommended that shareholders withhold votes from three Board candidates -  Rebecca Matthias, Scott Beaumont and Lee </a:t>
            </a:r>
            <a:r>
              <a:rPr lang="en-US" sz="2200" dirty="0" err="1"/>
              <a:t>Hitchner</a:t>
            </a:r>
            <a:r>
              <a:rPr lang="en-US" sz="2200" dirty="0"/>
              <a:t>.</a:t>
            </a:r>
          </a:p>
        </p:txBody>
      </p:sp>
      <p:graphicFrame>
        <p:nvGraphicFramePr>
          <p:cNvPr id="320" name="Google Shape;320;p30"/>
          <p:cNvGraphicFramePr/>
          <p:nvPr/>
        </p:nvGraphicFramePr>
        <p:xfrm>
          <a:off x="1395142" y="5506007"/>
          <a:ext cx="6777300" cy="1684973"/>
        </p:xfrm>
        <a:graphic>
          <a:graphicData uri="http://schemas.openxmlformats.org/drawingml/2006/table">
            <a:tbl>
              <a:tblPr firstRow="1" firstCol="1" bandRow="1">
                <a:noFill/>
                <a:tableStyleId>{3CAC243A-68EB-4A88-8A50-D6D0CC6D5273}</a:tableStyleId>
              </a:tblPr>
              <a:tblGrid>
                <a:gridCol w="1617775">
                  <a:extLst>
                    <a:ext uri="{9D8B030D-6E8A-4147-A177-3AD203B41FA5}">
                      <a16:colId xmlns:a16="http://schemas.microsoft.com/office/drawing/2014/main" val="20000"/>
                    </a:ext>
                  </a:extLst>
                </a:gridCol>
                <a:gridCol w="406975">
                  <a:extLst>
                    <a:ext uri="{9D8B030D-6E8A-4147-A177-3AD203B41FA5}">
                      <a16:colId xmlns:a16="http://schemas.microsoft.com/office/drawing/2014/main" val="20001"/>
                    </a:ext>
                  </a:extLst>
                </a:gridCol>
                <a:gridCol w="792100">
                  <a:extLst>
                    <a:ext uri="{9D8B030D-6E8A-4147-A177-3AD203B41FA5}">
                      <a16:colId xmlns:a16="http://schemas.microsoft.com/office/drawing/2014/main" val="20002"/>
                    </a:ext>
                  </a:extLst>
                </a:gridCol>
                <a:gridCol w="864100">
                  <a:extLst>
                    <a:ext uri="{9D8B030D-6E8A-4147-A177-3AD203B41FA5}">
                      <a16:colId xmlns:a16="http://schemas.microsoft.com/office/drawing/2014/main" val="20003"/>
                    </a:ext>
                  </a:extLst>
                </a:gridCol>
                <a:gridCol w="3096350">
                  <a:extLst>
                    <a:ext uri="{9D8B030D-6E8A-4147-A177-3AD203B41FA5}">
                      <a16:colId xmlns:a16="http://schemas.microsoft.com/office/drawing/2014/main" val="20004"/>
                    </a:ext>
                  </a:extLst>
                </a:gridCol>
              </a:tblGrid>
              <a:tr h="703517">
                <a:tc>
                  <a:txBody>
                    <a:bodyPr/>
                    <a:lstStyle/>
                    <a:p>
                      <a:pPr marL="0" marR="0" lvl="0" indent="0" algn="l" rtl="0">
                        <a:lnSpc>
                          <a:spcPct val="115000"/>
                        </a:lnSpc>
                        <a:spcBef>
                          <a:spcPts val="0"/>
                        </a:spcBef>
                        <a:spcAft>
                          <a:spcPts val="0"/>
                        </a:spcAft>
                        <a:buNone/>
                      </a:pPr>
                      <a:r>
                        <a:rPr lang="en-US" sz="1400" u="none" strike="noStrike" cap="none" dirty="0"/>
                        <a:t>Name</a:t>
                      </a:r>
                      <a:endParaRPr sz="1400" u="none" strike="noStrike" cap="none" dirty="0">
                        <a:latin typeface="Calibri"/>
                        <a:ea typeface="Calibri"/>
                        <a:cs typeface="Calibri"/>
                        <a:sym typeface="Calibri"/>
                      </a:endParaRPr>
                    </a:p>
                  </a:txBody>
                  <a:tcPr marL="68575" marR="68575" marT="0" marB="0" anchor="b"/>
                </a:tc>
                <a:tc>
                  <a:txBody>
                    <a:bodyPr/>
                    <a:lstStyle/>
                    <a:p>
                      <a:pPr marL="0" marR="0" lvl="0" indent="0" algn="l" rtl="0">
                        <a:lnSpc>
                          <a:spcPct val="115000"/>
                        </a:lnSpc>
                        <a:spcBef>
                          <a:spcPts val="0"/>
                        </a:spcBef>
                        <a:spcAft>
                          <a:spcPts val="0"/>
                        </a:spcAft>
                        <a:buNone/>
                      </a:pPr>
                      <a:r>
                        <a:rPr lang="en-US" sz="1400" u="none" strike="noStrike" cap="none"/>
                        <a:t>Age</a:t>
                      </a:r>
                      <a:endParaRPr sz="1400" u="none" strike="noStrike" cap="none">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None/>
                      </a:pPr>
                      <a:r>
                        <a:rPr lang="en-US" sz="1400" u="none" strike="noStrike" cap="none" dirty="0"/>
                        <a:t>Director Since</a:t>
                      </a:r>
                      <a:endParaRPr sz="1400" u="none" strike="noStrike" cap="none" dirty="0">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None/>
                      </a:pPr>
                      <a:r>
                        <a:rPr lang="en-US" sz="1400" u="none" strike="noStrike" cap="none" dirty="0">
                          <a:latin typeface="Calibri"/>
                          <a:ea typeface="Calibri"/>
                          <a:cs typeface="Calibri"/>
                          <a:sym typeface="Calibri"/>
                        </a:rPr>
                        <a:t>Tenure</a:t>
                      </a:r>
                      <a:endParaRPr sz="1400" u="none" strike="noStrike" cap="none" dirty="0">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None/>
                      </a:pPr>
                      <a:r>
                        <a:rPr lang="en-US" sz="1400" u="none" strike="noStrike" cap="none" dirty="0"/>
                        <a:t>Current Position(s)</a:t>
                      </a:r>
                      <a:endParaRPr sz="1400" u="none" strike="noStrike" cap="none" dirty="0">
                        <a:latin typeface="Calibri"/>
                        <a:ea typeface="Calibri"/>
                        <a:cs typeface="Calibri"/>
                        <a:sym typeface="Calibri"/>
                      </a:endParaRPr>
                    </a:p>
                  </a:txBody>
                  <a:tcPr marL="68575" marR="68575" marT="0" marB="0" anchor="b"/>
                </a:tc>
                <a:extLst>
                  <a:ext uri="{0D108BD9-81ED-4DB2-BD59-A6C34878D82A}">
                    <a16:rowId xmlns:a16="http://schemas.microsoft.com/office/drawing/2014/main" val="10000"/>
                  </a:ext>
                </a:extLst>
              </a:tr>
              <a:tr h="490728">
                <a:tc>
                  <a:txBody>
                    <a:bodyPr/>
                    <a:lstStyle/>
                    <a:p>
                      <a:pPr marL="0" marR="0" lvl="0" indent="0" algn="l" rtl="0">
                        <a:lnSpc>
                          <a:spcPct val="115000"/>
                        </a:lnSpc>
                        <a:spcBef>
                          <a:spcPts val="0"/>
                        </a:spcBef>
                        <a:spcAft>
                          <a:spcPts val="0"/>
                        </a:spcAft>
                        <a:buNone/>
                      </a:pPr>
                      <a:r>
                        <a:rPr lang="en-US" sz="1400" u="none" strike="noStrike" cap="none"/>
                        <a:t>Rebecca C. Matthias</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400" u="none" strike="noStrike" cap="none" dirty="0"/>
                        <a:t>65</a:t>
                      </a:r>
                      <a:endParaRPr sz="1400"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400" u="none" strike="noStrike" cap="none"/>
                        <a:t>2003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400" u="none" strike="noStrike" cap="none" dirty="0">
                          <a:latin typeface="Calibri"/>
                          <a:ea typeface="Calibri"/>
                          <a:cs typeface="Calibri"/>
                          <a:sym typeface="Calibri"/>
                        </a:rPr>
                        <a:t>16 years</a:t>
                      </a:r>
                      <a:endParaRPr sz="1400" u="none" strike="noStrike" cap="none" dirty="0">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None/>
                      </a:pPr>
                      <a:r>
                        <a:rPr lang="en-US" sz="1400" u="none" strike="noStrike" cap="none"/>
                        <a:t>Non-executive Chair of the Board since July 2015</a:t>
                      </a:r>
                      <a:endParaRPr sz="14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490728">
                <a:tc>
                  <a:txBody>
                    <a:bodyPr/>
                    <a:lstStyle/>
                    <a:p>
                      <a:pPr marL="0" marR="0" lvl="0" indent="0" algn="l" rtl="0">
                        <a:lnSpc>
                          <a:spcPct val="115000"/>
                        </a:lnSpc>
                        <a:spcBef>
                          <a:spcPts val="0"/>
                        </a:spcBef>
                        <a:spcAft>
                          <a:spcPts val="0"/>
                        </a:spcAft>
                        <a:buNone/>
                      </a:pPr>
                      <a:r>
                        <a:rPr lang="en-US" sz="1400" u="none" strike="noStrike" cap="none"/>
                        <a:t>Christopher J. Munyan</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400" u="none" strike="noStrike" cap="none" dirty="0"/>
                        <a:t>53</a:t>
                      </a:r>
                      <a:endParaRPr sz="1400"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400" u="none" strike="noStrike" cap="none"/>
                        <a:t>2006</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None/>
                      </a:pPr>
                      <a:r>
                        <a:rPr lang="en-US" sz="1400" u="none" strike="noStrike" cap="none" dirty="0">
                          <a:latin typeface="Calibri"/>
                          <a:ea typeface="Calibri"/>
                          <a:cs typeface="Calibri"/>
                          <a:sym typeface="Calibri"/>
                        </a:rPr>
                        <a:t>13 years</a:t>
                      </a:r>
                      <a:endParaRPr sz="1400" u="none" strike="noStrike" cap="none" dirty="0">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None/>
                      </a:pPr>
                      <a:r>
                        <a:rPr lang="en-US" sz="1400" u="none" strike="noStrike" cap="none" dirty="0"/>
                        <a:t>President and CEO since July 2006</a:t>
                      </a:r>
                      <a:endParaRPr sz="14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bl>
          </a:graphicData>
        </a:graphic>
      </p:graphicFrame>
      <p:sp>
        <p:nvSpPr>
          <p:cNvPr id="10" name="Slide Number Placeholder 9"/>
          <p:cNvSpPr>
            <a:spLocks noGrp="1"/>
          </p:cNvSpPr>
          <p:nvPr>
            <p:ph type="sldNum" idx="12"/>
          </p:nvPr>
        </p:nvSpPr>
        <p:spPr/>
        <p:txBody>
          <a:bodyPr/>
          <a:lstStyle/>
          <a:p>
            <a:fld id="{00000000-1234-1234-1234-123412341234}" type="slidenum">
              <a:rPr lang="en-US" smtClean="0"/>
              <a:pPr/>
              <a:t>32</a:t>
            </a:fld>
            <a:endParaRPr lang="en-US"/>
          </a:p>
        </p:txBody>
      </p:sp>
      <p:cxnSp>
        <p:nvCxnSpPr>
          <p:cNvPr id="11" name="Straight Connector 10"/>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33</a:t>
            </a:fld>
            <a:endParaRPr lang="en-US"/>
          </a:p>
        </p:txBody>
      </p:sp>
      <p:sp>
        <p:nvSpPr>
          <p:cNvPr id="5" name="Pentagon 4">
            <a:extLst>
              <a:ext uri="{FF2B5EF4-FFF2-40B4-BE49-F238E27FC236}">
                <a16:creationId xmlns:a16="http://schemas.microsoft.com/office/drawing/2014/main" id="{674CCCD2-F695-CC4E-92F0-5F21825DC0C5}"/>
              </a:ext>
            </a:extLst>
          </p:cNvPr>
          <p:cNvSpPr/>
          <p:nvPr/>
        </p:nvSpPr>
        <p:spPr>
          <a:xfrm rot="5400000">
            <a:off x="3613298" y="1462757"/>
            <a:ext cx="1616148" cy="426365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3038856" y="2786511"/>
            <a:ext cx="3066288" cy="972948"/>
          </a:xfrm>
        </p:spPr>
        <p:txBody>
          <a:bodyPr/>
          <a:lstStyle/>
          <a:p>
            <a:pPr>
              <a:buNone/>
            </a:pPr>
            <a:r>
              <a:rPr lang="en-US" b="1" dirty="0"/>
              <a:t>Other Indicators </a:t>
            </a:r>
            <a:endParaRPr lang="en-IN" b="1" dirty="0"/>
          </a:p>
        </p:txBody>
      </p:sp>
    </p:spTree>
    <p:extLst>
      <p:ext uri="{BB962C8B-B14F-4D97-AF65-F5344CB8AC3E}">
        <p14:creationId xmlns:p14="http://schemas.microsoft.com/office/powerpoint/2010/main" val="270993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34</a:t>
            </a:fld>
            <a:endParaRPr lang="en-US"/>
          </a:p>
        </p:txBody>
      </p:sp>
      <p:sp>
        <p:nvSpPr>
          <p:cNvPr id="5" name="Pentagon 4">
            <a:extLst>
              <a:ext uri="{FF2B5EF4-FFF2-40B4-BE49-F238E27FC236}">
                <a16:creationId xmlns:a16="http://schemas.microsoft.com/office/drawing/2014/main" id="{674CCCD2-F695-CC4E-92F0-5F21825DC0C5}"/>
              </a:ext>
            </a:extLst>
          </p:cNvPr>
          <p:cNvSpPr/>
          <p:nvPr/>
        </p:nvSpPr>
        <p:spPr>
          <a:xfrm rot="5400000">
            <a:off x="3613298" y="1462757"/>
            <a:ext cx="1616148" cy="426365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3038856" y="2786511"/>
            <a:ext cx="3066288" cy="972948"/>
          </a:xfrm>
        </p:spPr>
        <p:txBody>
          <a:bodyPr/>
          <a:lstStyle/>
          <a:p>
            <a:pPr algn="ctr">
              <a:buNone/>
            </a:pPr>
            <a:r>
              <a:rPr lang="en-US" b="1" dirty="0"/>
              <a:t>Next Steps </a:t>
            </a:r>
            <a:endParaRPr lang="en-IN" b="1" dirty="0"/>
          </a:p>
        </p:txBody>
      </p:sp>
    </p:spTree>
    <p:extLst>
      <p:ext uri="{BB962C8B-B14F-4D97-AF65-F5344CB8AC3E}">
        <p14:creationId xmlns:p14="http://schemas.microsoft.com/office/powerpoint/2010/main" val="2764856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95716" y="173027"/>
            <a:ext cx="7293935" cy="518084"/>
          </a:xfrm>
          <a:prstGeom prst="rect">
            <a:avLst/>
          </a:prstGeom>
          <a:noFill/>
          <a:ln>
            <a:noFill/>
          </a:ln>
        </p:spPr>
        <p:txBody>
          <a:bodyPr spcFirstLastPara="1" wrap="square" lIns="91415" tIns="45695" rIns="91415" bIns="45695" anchor="ctr" anchorCtr="0">
            <a:noAutofit/>
          </a:bodyPr>
          <a:lstStyle/>
          <a:p>
            <a:pPr>
              <a:buSzPts val="4400"/>
            </a:pPr>
            <a:r>
              <a:rPr lang="en-US" sz="2800" b="1" dirty="0"/>
              <a:t>Possible next steps for CSS Industries</a:t>
            </a:r>
            <a:endParaRPr sz="2800" b="1" dirty="0"/>
          </a:p>
        </p:txBody>
      </p:sp>
      <p:sp>
        <p:nvSpPr>
          <p:cNvPr id="326" name="Google Shape;326;p31"/>
          <p:cNvSpPr txBox="1">
            <a:spLocks noGrp="1"/>
          </p:cNvSpPr>
          <p:nvPr>
            <p:ph type="body" idx="1"/>
          </p:nvPr>
        </p:nvSpPr>
        <p:spPr>
          <a:xfrm>
            <a:off x="145147" y="1813563"/>
            <a:ext cx="8795657" cy="5753220"/>
          </a:xfrm>
          <a:prstGeom prst="rect">
            <a:avLst/>
          </a:prstGeom>
          <a:noFill/>
          <a:ln>
            <a:noFill/>
          </a:ln>
        </p:spPr>
        <p:txBody>
          <a:bodyPr spcFirstLastPara="1" wrap="square" lIns="91415" tIns="45695" rIns="91415" bIns="45695" anchor="t" anchorCtr="0">
            <a:noAutofit/>
          </a:bodyPr>
          <a:lstStyle/>
          <a:p>
            <a:r>
              <a:rPr lang="en-US" sz="2400" dirty="0"/>
              <a:t>Mentor senior management on aggressively pursuing an online strategy.</a:t>
            </a:r>
          </a:p>
          <a:p>
            <a:r>
              <a:rPr lang="en-US" sz="2400" dirty="0"/>
              <a:t>Undertake an in-depth review of CSS’s business lines. </a:t>
            </a:r>
          </a:p>
          <a:p>
            <a:r>
              <a:rPr lang="en-US" sz="2400" dirty="0"/>
              <a:t>Improve corporate governance, including redeeming the rights issued under the poison pill plan.</a:t>
            </a:r>
          </a:p>
          <a:p>
            <a:r>
              <a:rPr lang="en-US" sz="2400" dirty="0"/>
              <a:t>Adopt measures designed to optimize cost structure and maximize operating efficiencies.</a:t>
            </a:r>
          </a:p>
          <a:p>
            <a:r>
              <a:rPr lang="en-US" sz="2400" dirty="0"/>
              <a:t>Ensure that compensation for directors and officers is tied to </a:t>
            </a:r>
            <a:r>
              <a:rPr lang="en-US" sz="2400" dirty="0">
                <a:solidFill>
                  <a:srgbClr val="FF0000"/>
                </a:solidFill>
              </a:rPr>
              <a:t>CSS earnings and stock price</a:t>
            </a:r>
          </a:p>
        </p:txBody>
      </p:sp>
      <p:sp>
        <p:nvSpPr>
          <p:cNvPr id="4" name="Slide Number Placeholder 3"/>
          <p:cNvSpPr>
            <a:spLocks noGrp="1"/>
          </p:cNvSpPr>
          <p:nvPr>
            <p:ph type="sldNum" idx="12"/>
          </p:nvPr>
        </p:nvSpPr>
        <p:spPr/>
        <p:txBody>
          <a:bodyPr/>
          <a:lstStyle/>
          <a:p>
            <a:fld id="{00000000-1234-1234-1234-123412341234}" type="slidenum">
              <a:rPr lang="en-US" smtClean="0"/>
              <a:pPr/>
              <a:t>35</a:t>
            </a:fld>
            <a:endParaRPr lang="en-US"/>
          </a:p>
        </p:txBody>
      </p:sp>
      <p:cxnSp>
        <p:nvCxnSpPr>
          <p:cNvPr id="5" name="Straight Connector 4"/>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95716" y="173027"/>
            <a:ext cx="7293935" cy="518084"/>
          </a:xfrm>
          <a:prstGeom prst="rect">
            <a:avLst/>
          </a:prstGeom>
          <a:noFill/>
          <a:ln>
            <a:noFill/>
          </a:ln>
        </p:spPr>
        <p:txBody>
          <a:bodyPr spcFirstLastPara="1" wrap="square" lIns="91415" tIns="45695" rIns="91415" bIns="45695" anchor="ctr" anchorCtr="0">
            <a:noAutofit/>
          </a:bodyPr>
          <a:lstStyle/>
          <a:p>
            <a:pPr>
              <a:buSzPts val="4400"/>
            </a:pPr>
            <a:r>
              <a:rPr lang="en-US" sz="2800" b="1" dirty="0"/>
              <a:t>Possible next steps for CSS Industries</a:t>
            </a:r>
            <a:endParaRPr sz="2800" b="1" dirty="0"/>
          </a:p>
        </p:txBody>
      </p:sp>
      <p:sp>
        <p:nvSpPr>
          <p:cNvPr id="326" name="Google Shape;326;p31"/>
          <p:cNvSpPr txBox="1">
            <a:spLocks noGrp="1"/>
          </p:cNvSpPr>
          <p:nvPr>
            <p:ph type="body" idx="1"/>
          </p:nvPr>
        </p:nvSpPr>
        <p:spPr>
          <a:xfrm>
            <a:off x="145147" y="1813563"/>
            <a:ext cx="8795657" cy="5753220"/>
          </a:xfrm>
          <a:prstGeom prst="rect">
            <a:avLst/>
          </a:prstGeom>
          <a:noFill/>
          <a:ln>
            <a:noFill/>
          </a:ln>
        </p:spPr>
        <p:txBody>
          <a:bodyPr spcFirstLastPara="1" wrap="square" lIns="91415" tIns="45695" rIns="91415" bIns="45695" anchor="t" anchorCtr="0">
            <a:noAutofit/>
          </a:bodyPr>
          <a:lstStyle/>
          <a:p>
            <a:r>
              <a:rPr lang="en-US" sz="2400" dirty="0"/>
              <a:t>Mentor senior management on aggressively pursuing an online strategy.</a:t>
            </a:r>
          </a:p>
          <a:p>
            <a:r>
              <a:rPr lang="en-US" sz="2400" dirty="0"/>
              <a:t>Undertake an in-depth review of CSS’s business lines. </a:t>
            </a:r>
          </a:p>
          <a:p>
            <a:r>
              <a:rPr lang="en-US" sz="2400" dirty="0"/>
              <a:t>Improve corporate governance, including redeeming the rights issued under the poison pill plan.</a:t>
            </a:r>
          </a:p>
          <a:p>
            <a:r>
              <a:rPr lang="en-US" sz="2400" dirty="0"/>
              <a:t>Adopt measures designed to optimize cost structure and maximize operating efficiencies.</a:t>
            </a:r>
          </a:p>
          <a:p>
            <a:r>
              <a:rPr lang="en-US" sz="2400" dirty="0"/>
              <a:t>Ensure that compensation for directors and officers is tied to </a:t>
            </a:r>
            <a:r>
              <a:rPr lang="en-US" sz="2400" dirty="0">
                <a:solidFill>
                  <a:srgbClr val="FF0000"/>
                </a:solidFill>
              </a:rPr>
              <a:t>CSS earnings and stock price</a:t>
            </a:r>
          </a:p>
        </p:txBody>
      </p:sp>
      <p:sp>
        <p:nvSpPr>
          <p:cNvPr id="4" name="Slide Number Placeholder 3"/>
          <p:cNvSpPr>
            <a:spLocks noGrp="1"/>
          </p:cNvSpPr>
          <p:nvPr>
            <p:ph type="sldNum" idx="12"/>
          </p:nvPr>
        </p:nvSpPr>
        <p:spPr/>
        <p:txBody>
          <a:bodyPr/>
          <a:lstStyle/>
          <a:p>
            <a:fld id="{00000000-1234-1234-1234-123412341234}" type="slidenum">
              <a:rPr lang="en-US" smtClean="0"/>
              <a:pPr/>
              <a:t>36</a:t>
            </a:fld>
            <a:endParaRPr lang="en-US"/>
          </a:p>
        </p:txBody>
      </p:sp>
      <p:cxnSp>
        <p:nvCxnSpPr>
          <p:cNvPr id="5" name="Straight Connector 4"/>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81526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buNone/>
            </a:pPr>
            <a:r>
              <a:rPr lang="en-US" b="1" dirty="0"/>
              <a:t>Our Nominees</a:t>
            </a:r>
            <a:endParaRPr lang="en-IN" b="1" dirty="0"/>
          </a:p>
        </p:txBody>
      </p:sp>
      <p:sp>
        <p:nvSpPr>
          <p:cNvPr id="4" name="Slide Number Placeholder 3"/>
          <p:cNvSpPr>
            <a:spLocks noGrp="1"/>
          </p:cNvSpPr>
          <p:nvPr>
            <p:ph type="sldNum" idx="12"/>
          </p:nvPr>
        </p:nvSpPr>
        <p:spPr/>
        <p:txBody>
          <a:bodyPr/>
          <a:lstStyle/>
          <a:p>
            <a:fld id="{00000000-1234-1234-1234-123412341234}"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106330" y="130502"/>
            <a:ext cx="4412512" cy="545087"/>
          </a:xfrm>
          <a:prstGeom prst="rect">
            <a:avLst/>
          </a:prstGeom>
          <a:noFill/>
          <a:ln>
            <a:noFill/>
          </a:ln>
        </p:spPr>
        <p:txBody>
          <a:bodyPr spcFirstLastPara="1" wrap="square" lIns="91415" tIns="45695" rIns="91415" bIns="45695" anchor="ctr" anchorCtr="0">
            <a:noAutofit/>
          </a:bodyPr>
          <a:lstStyle/>
          <a:p>
            <a:pPr lvl="0">
              <a:buSzPts val="4400"/>
            </a:pPr>
            <a:r>
              <a:rPr lang="en-US" sz="3600" b="1" dirty="0"/>
              <a:t>Robert “Bob” </a:t>
            </a:r>
            <a:r>
              <a:rPr lang="en-US" sz="3600" b="1" dirty="0" err="1"/>
              <a:t>Kelman</a:t>
            </a:r>
            <a:r>
              <a:rPr lang="en-US" sz="3600" b="1" dirty="0"/>
              <a:t> </a:t>
            </a:r>
            <a:endParaRPr sz="3600" b="1" dirty="0"/>
          </a:p>
        </p:txBody>
      </p:sp>
      <p:sp>
        <p:nvSpPr>
          <p:cNvPr id="326" name="Google Shape;326;p31"/>
          <p:cNvSpPr txBox="1">
            <a:spLocks noGrp="1"/>
          </p:cNvSpPr>
          <p:nvPr>
            <p:ph type="body" idx="1"/>
          </p:nvPr>
        </p:nvSpPr>
        <p:spPr>
          <a:xfrm>
            <a:off x="457200" y="1381761"/>
            <a:ext cx="8229600" cy="5971177"/>
          </a:xfrm>
          <a:prstGeom prst="rect">
            <a:avLst/>
          </a:prstGeom>
          <a:noFill/>
          <a:ln>
            <a:noFill/>
          </a:ln>
        </p:spPr>
        <p:txBody>
          <a:bodyPr spcFirstLastPara="1" wrap="square" lIns="91415" tIns="45695" rIns="91415" bIns="45695" anchor="t" anchorCtr="0">
            <a:noAutofit/>
          </a:bodyPr>
          <a:lstStyle/>
          <a:p>
            <a:pPr marL="0" indent="0">
              <a:buNone/>
            </a:pPr>
            <a:endParaRPr lang="en-US" sz="1200" dirty="0"/>
          </a:p>
          <a:p>
            <a:pPr marL="0" indent="0">
              <a:buNone/>
            </a:pPr>
            <a:r>
              <a:rPr lang="en-US" sz="1200" dirty="0"/>
              <a:t>Robert “Bob” </a:t>
            </a:r>
            <a:r>
              <a:rPr lang="en-US" sz="1200" dirty="0" err="1"/>
              <a:t>Kelman</a:t>
            </a:r>
            <a:r>
              <a:rPr lang="en-US" sz="1200" dirty="0"/>
              <a:t> is currently the CEO and JV Partner in FE Trading Group.  FE Trading Group LLC is a scrap trading and brokerage company based in NY, trading ferrous scrap between producers and steel mill consumers throughout North America.</a:t>
            </a:r>
          </a:p>
          <a:p>
            <a:pPr marL="0" indent="0">
              <a:buNone/>
            </a:pPr>
            <a:endParaRPr lang="en-US" sz="1200" dirty="0"/>
          </a:p>
          <a:p>
            <a:pPr marL="0" indent="0">
              <a:buNone/>
            </a:pPr>
            <a:r>
              <a:rPr lang="en-US" sz="1200" dirty="0"/>
              <a:t>Bob has worked in the scrap metal recycling industry for over three decades and in his current role since May of 2017.  Today he is considered one of the top scrap metal/recycling executives in the world.  Throughout Bob’s career he has worked in every aspect of the business.  Starting right out of college in operations, he moved into commercial and then management positions, from Superintendent to President and </a:t>
            </a:r>
            <a:r>
              <a:rPr lang="en-US" sz="1200" dirty="0" err="1"/>
              <a:t>COO.Bob’s</a:t>
            </a:r>
            <a:r>
              <a:rPr lang="en-US" sz="1200" dirty="0"/>
              <a:t> intellect, integrity, honesty and creativity are traits  well known to his former Sims Metal Management Board, CEO and peers.  He has a reputation for being a thoughtful problem solver; tough but fair, and as has a record of success in all of his prior endeavors. </a:t>
            </a:r>
          </a:p>
          <a:p>
            <a:pPr marL="0" indent="0">
              <a:buNone/>
            </a:pPr>
            <a:endParaRPr lang="en-US" sz="1200" dirty="0"/>
          </a:p>
          <a:p>
            <a:pPr marL="0" indent="0">
              <a:buNone/>
            </a:pPr>
            <a:r>
              <a:rPr lang="en-US" sz="1200" dirty="0"/>
              <a:t>Prior to his current position as CEO and JV partner in Fe Trading Group, Bob lived in London where he worked as Managing Director of the Sims MM European Scrap business.  It was in this role that Bob gained a valuable global perspective on the Scrap Metal business.  Prior to London Bob was based in NY where he was Sims MM President of North America Metals. As President Bob was the chief architect and manager of CSS’s long-term contract with New York City to recycle curbside post-consumer metals, plastic and glass – returning curbside recycling to the city. He was the key executive responsible for integrating the Sims and Metal Management executive leadership teams in 2008/2009 while navigating the aftermath of the global financial crisis.  Prior to the 2005 merger of Hugo </a:t>
            </a:r>
            <a:r>
              <a:rPr lang="en-US" sz="1200" dirty="0" err="1"/>
              <a:t>Neu</a:t>
            </a:r>
            <a:r>
              <a:rPr lang="en-US" sz="1200" dirty="0"/>
              <a:t> Corporation and Sims Group, Bob was Senior Vice President and General Manager of Hugo </a:t>
            </a:r>
            <a:r>
              <a:rPr lang="en-US" sz="1200" dirty="0" err="1"/>
              <a:t>Neu</a:t>
            </a:r>
            <a:r>
              <a:rPr lang="en-US" sz="1200" dirty="0"/>
              <a:t> </a:t>
            </a:r>
            <a:r>
              <a:rPr lang="en-US" sz="1200" dirty="0" err="1"/>
              <a:t>Schnitzer</a:t>
            </a:r>
            <a:r>
              <a:rPr lang="en-US" sz="1200" dirty="0"/>
              <a:t> East.  After Sept 11, 2001 Bob worked directly with the City of New York to safely process and recycle over 286,000 tons of steel and metal recovered from Ground Zero. </a:t>
            </a:r>
          </a:p>
          <a:p>
            <a:pPr marL="0" indent="0">
              <a:buNone/>
            </a:pPr>
            <a:endParaRPr lang="en-US" sz="1200" dirty="0"/>
          </a:p>
          <a:p>
            <a:pPr marL="0" indent="0">
              <a:buNone/>
            </a:pPr>
            <a:r>
              <a:rPr lang="en-US" sz="1200" dirty="0"/>
              <a:t>Bob’s career has allowed him to travel the world and to move from the suburbs of New Jersey to Los Angeles, New York and London. He graduated from SUNY Maritime College in 1986 with a Bachelor of Science Degree in Marine Engineering and Naval Architecture.  Bob has received a number of recognition awards and strong endorsements for his commitment to sustainable development and protection of the environment from the NY League of Conservation Voters and The Natural Resource Defense Council.  Bob presently lives in NYC with his wife Linda and their youngest daughter Grace. Linda and Bob have two other adult daughters living in Washington, DC and Brooklyn, NY.</a:t>
            </a:r>
          </a:p>
          <a:p>
            <a:pPr marL="0" indent="0">
              <a:spcBef>
                <a:spcPts val="0"/>
              </a:spcBef>
              <a:buSzPts val="2400"/>
              <a:buNone/>
            </a:pPr>
            <a:endParaRPr sz="1000" dirty="0"/>
          </a:p>
        </p:txBody>
      </p:sp>
      <p:sp>
        <p:nvSpPr>
          <p:cNvPr id="4" name="Slide Number Placeholder 3"/>
          <p:cNvSpPr>
            <a:spLocks noGrp="1"/>
          </p:cNvSpPr>
          <p:nvPr>
            <p:ph type="sldNum" idx="12"/>
          </p:nvPr>
        </p:nvSpPr>
        <p:spPr/>
        <p:txBody>
          <a:bodyPr/>
          <a:lstStyle/>
          <a:p>
            <a:fld id="{00000000-1234-1234-1234-123412341234}" type="slidenum">
              <a:rPr lang="en-US" smtClean="0"/>
              <a:pPr/>
              <a:t>38</a:t>
            </a:fld>
            <a:endParaRPr lang="en-US"/>
          </a:p>
        </p:txBody>
      </p:sp>
      <p:cxnSp>
        <p:nvCxnSpPr>
          <p:cNvPr id="5" name="Straight Connector 4"/>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372193" y="119862"/>
            <a:ext cx="3062177" cy="545087"/>
          </a:xfrm>
          <a:prstGeom prst="rect">
            <a:avLst/>
          </a:prstGeom>
          <a:noFill/>
          <a:ln>
            <a:noFill/>
          </a:ln>
        </p:spPr>
        <p:txBody>
          <a:bodyPr spcFirstLastPara="1" wrap="square" lIns="91415" tIns="45695" rIns="91415" bIns="45695" anchor="ctr" anchorCtr="0">
            <a:noAutofit/>
          </a:bodyPr>
          <a:lstStyle/>
          <a:p>
            <a:pPr lvl="0">
              <a:buSzPts val="4400"/>
            </a:pPr>
            <a:r>
              <a:rPr lang="en-US" sz="3600" b="1" dirty="0"/>
              <a:t>Jerry Bailey </a:t>
            </a:r>
            <a:endParaRPr sz="3600" b="1" dirty="0"/>
          </a:p>
        </p:txBody>
      </p:sp>
      <p:sp>
        <p:nvSpPr>
          <p:cNvPr id="326" name="Google Shape;326;p31"/>
          <p:cNvSpPr txBox="1">
            <a:spLocks noGrp="1"/>
          </p:cNvSpPr>
          <p:nvPr>
            <p:ph type="body" idx="1"/>
          </p:nvPr>
        </p:nvSpPr>
        <p:spPr>
          <a:xfrm>
            <a:off x="457200" y="1381761"/>
            <a:ext cx="8229600" cy="5971177"/>
          </a:xfrm>
          <a:prstGeom prst="rect">
            <a:avLst/>
          </a:prstGeom>
          <a:noFill/>
          <a:ln>
            <a:noFill/>
          </a:ln>
        </p:spPr>
        <p:txBody>
          <a:bodyPr spcFirstLastPara="1" wrap="square" lIns="91415" tIns="45695" rIns="91415" bIns="45695" anchor="t" anchorCtr="0">
            <a:noAutofit/>
          </a:bodyPr>
          <a:lstStyle/>
          <a:p>
            <a:pPr marL="0" indent="0">
              <a:buNone/>
            </a:pPr>
            <a:endParaRPr lang="en-US" sz="1200" dirty="0"/>
          </a:p>
          <a:p>
            <a:pPr marL="0" indent="0">
              <a:buNone/>
            </a:pPr>
            <a:endParaRPr lang="en-US" sz="1200" dirty="0"/>
          </a:p>
          <a:p>
            <a:pPr marL="0" indent="0">
              <a:buNone/>
            </a:pPr>
            <a:r>
              <a:rPr lang="en-US" sz="1200" dirty="0"/>
              <a:t>                                        </a:t>
            </a:r>
          </a:p>
          <a:p>
            <a:pPr marL="0" indent="0">
              <a:buNone/>
            </a:pPr>
            <a:r>
              <a:rPr lang="en-US" sz="1200" dirty="0"/>
              <a:t>Jerry Bailey is an independent director on the Rabobank North America Board of Directors and Utrecht-America Holdings Board of Directors. Mr. Bailey has no former affiliation with </a:t>
            </a:r>
            <a:r>
              <a:rPr lang="en-US" sz="1200" dirty="0" err="1"/>
              <a:t>Rabobank</a:t>
            </a:r>
            <a:r>
              <a:rPr lang="en-US" sz="1200" dirty="0"/>
              <a:t>. He is the chairman of the </a:t>
            </a:r>
            <a:r>
              <a:rPr lang="en-US" sz="1200" dirty="0" err="1"/>
              <a:t>Rabobank</a:t>
            </a:r>
            <a:r>
              <a:rPr lang="en-US" sz="1200" dirty="0"/>
              <a:t> North America Board Audit Committee and Utrecht-America Holdings Board Audit Committee.</a:t>
            </a:r>
          </a:p>
          <a:p>
            <a:pPr marL="0" indent="0">
              <a:buNone/>
            </a:pPr>
            <a:r>
              <a:rPr lang="en-US" sz="1200" dirty="0"/>
              <a:t> </a:t>
            </a:r>
          </a:p>
          <a:p>
            <a:pPr marL="0" indent="0">
              <a:buNone/>
            </a:pPr>
            <a:r>
              <a:rPr lang="en-US" sz="1200" dirty="0"/>
              <a:t>Mr. Bailey brings four decades of experience in positions across the financial services industry. He served as Chief Financial Officer-Institutional Clients Group at Citigroup Inc. from August 2011 until his retirement in October 2014. Mr. Bailey served in 2008 and 2009 as Chief Financial Officer and Chief Information Officer of </a:t>
            </a:r>
            <a:r>
              <a:rPr lang="en-US" sz="1200" dirty="0" err="1"/>
              <a:t>Equiniti</a:t>
            </a:r>
            <a:r>
              <a:rPr lang="en-US" sz="1200" dirty="0"/>
              <a:t> Ltd., a UK-based provider of administrative, processing and payment solutions. Mr. Bailey has also served as Chief Operating Officer and Chief Financial Officer of the New York Mercantile Exchange, as Chief Financial Officer of Marsh, Inc., as Executive Vice President and Chief Financial Officer at Dow Jones, as Chief Financial Officer at Salomon Inc. and Salomon Brothers, and Controller at Morgan Stanley. Mr. Bailey began his career at Price Waterhouse in 1974, with progressive responsibilities culminating in a partner role in the National Office managing SEC interaction and related document review for Financial Services clients.</a:t>
            </a:r>
          </a:p>
          <a:p>
            <a:pPr marL="0" indent="0">
              <a:buNone/>
            </a:pPr>
            <a:r>
              <a:rPr lang="en-US" sz="1200" dirty="0"/>
              <a:t> </a:t>
            </a:r>
          </a:p>
          <a:p>
            <a:pPr marL="0" indent="0">
              <a:buNone/>
            </a:pPr>
            <a:r>
              <a:rPr lang="en-US" sz="1200" dirty="0"/>
              <a:t>Mr. Bailey was previously on the Board (and Chair of the Audit Committee) of DST Systems (which was acquired by SS&amp;C Technologies in April, 2018). He is a Certified Public Accountant and has a B.S. with distinction from the University of Nebraska.</a:t>
            </a:r>
          </a:p>
          <a:p>
            <a:pPr marL="0" indent="0">
              <a:spcBef>
                <a:spcPts val="0"/>
              </a:spcBef>
              <a:buSzPts val="2400"/>
              <a:buNone/>
            </a:pPr>
            <a:endParaRPr sz="1000" dirty="0"/>
          </a:p>
        </p:txBody>
      </p:sp>
      <p:sp>
        <p:nvSpPr>
          <p:cNvPr id="4" name="Slide Number Placeholder 3"/>
          <p:cNvSpPr>
            <a:spLocks noGrp="1"/>
          </p:cNvSpPr>
          <p:nvPr>
            <p:ph type="sldNum" idx="12"/>
          </p:nvPr>
        </p:nvSpPr>
        <p:spPr/>
        <p:txBody>
          <a:bodyPr/>
          <a:lstStyle/>
          <a:p>
            <a:fld id="{00000000-1234-1234-1234-123412341234}" type="slidenum">
              <a:rPr lang="en-US" smtClean="0"/>
              <a:pPr/>
              <a:t>39</a:t>
            </a:fld>
            <a:endParaRPr lang="en-US"/>
          </a:p>
        </p:txBody>
      </p:sp>
      <p:cxnSp>
        <p:nvCxnSpPr>
          <p:cNvPr id="5" name="Straight Connector 4"/>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4"/>
          <p:cNvSpPr txBox="1">
            <a:spLocks noGrp="1"/>
          </p:cNvSpPr>
          <p:nvPr>
            <p:ph type="body" idx="1"/>
          </p:nvPr>
        </p:nvSpPr>
        <p:spPr>
          <a:xfrm>
            <a:off x="210457" y="942540"/>
            <a:ext cx="8229600" cy="1056388"/>
          </a:xfrm>
          <a:prstGeom prst="rect">
            <a:avLst/>
          </a:prstGeom>
          <a:noFill/>
          <a:ln>
            <a:noFill/>
          </a:ln>
        </p:spPr>
        <p:txBody>
          <a:bodyPr spcFirstLastPara="1" wrap="square" lIns="91415" tIns="45695" rIns="91415" bIns="45695" anchor="t" anchorCtr="0">
            <a:noAutofit/>
          </a:bodyPr>
          <a:lstStyle/>
          <a:p>
            <a:pPr marL="0" indent="0">
              <a:spcBef>
                <a:spcPts val="0"/>
              </a:spcBef>
              <a:buSzPts val="2300"/>
              <a:buNone/>
            </a:pPr>
            <a:r>
              <a:rPr lang="en-US" sz="2300" dirty="0"/>
              <a:t>CSS’s stock price has under-performed the S&amp;P 500 Index, the new CSS peer group and the old CSS peer group.</a:t>
            </a:r>
            <a:endParaRPr dirty="0"/>
          </a:p>
        </p:txBody>
      </p:sp>
      <p:pic>
        <p:nvPicPr>
          <p:cNvPr id="2050" name="Picture 2" descr="chart-47909cfe0661518ebc9.jpg"/>
          <p:cNvPicPr>
            <a:picLocks noChangeAspect="1" noChangeArrowheads="1"/>
          </p:cNvPicPr>
          <p:nvPr/>
        </p:nvPicPr>
        <p:blipFill>
          <a:blip r:embed="rId3"/>
          <a:srcRect/>
          <a:stretch>
            <a:fillRect/>
          </a:stretch>
        </p:blipFill>
        <p:spPr bwMode="auto">
          <a:xfrm>
            <a:off x="265630" y="2029647"/>
            <a:ext cx="8612740" cy="5338552"/>
          </a:xfrm>
          <a:prstGeom prst="rect">
            <a:avLst/>
          </a:prstGeom>
          <a:noFill/>
        </p:spPr>
      </p:pic>
      <p:sp>
        <p:nvSpPr>
          <p:cNvPr id="11" name="Slide Number Placeholder 10"/>
          <p:cNvSpPr>
            <a:spLocks noGrp="1"/>
          </p:cNvSpPr>
          <p:nvPr>
            <p:ph type="sldNum" idx="12"/>
          </p:nvPr>
        </p:nvSpPr>
        <p:spPr/>
        <p:txBody>
          <a:bodyPr/>
          <a:lstStyle/>
          <a:p>
            <a:fld id="{00000000-1234-1234-1234-123412341234}" type="slidenum">
              <a:rPr lang="en-US" smtClean="0"/>
              <a:pPr/>
              <a:t>4</a:t>
            </a:fld>
            <a:endParaRPr lang="en-US"/>
          </a:p>
        </p:txBody>
      </p:sp>
      <p:sp>
        <p:nvSpPr>
          <p:cNvPr id="13" name="Google Shape;90;p14"/>
          <p:cNvSpPr txBox="1">
            <a:spLocks noGrp="1"/>
          </p:cNvSpPr>
          <p:nvPr>
            <p:ph type="title"/>
          </p:nvPr>
        </p:nvSpPr>
        <p:spPr>
          <a:xfrm>
            <a:off x="210457" y="-188831"/>
            <a:ext cx="6372200" cy="1295400"/>
          </a:xfrm>
          <a:prstGeom prst="rect">
            <a:avLst/>
          </a:prstGeom>
          <a:noFill/>
          <a:ln>
            <a:noFill/>
          </a:ln>
        </p:spPr>
        <p:txBody>
          <a:bodyPr spcFirstLastPara="1" wrap="square" lIns="91415" tIns="45695" rIns="91415" bIns="45695" anchor="ctr" anchorCtr="0">
            <a:noAutofit/>
          </a:bodyPr>
          <a:lstStyle/>
          <a:p>
            <a:pPr algn="l">
              <a:buSzPts val="3800"/>
            </a:pPr>
            <a:r>
              <a:rPr lang="en-US" sz="2800" b="1" dirty="0"/>
              <a:t>Poor Stock Price Performance</a:t>
            </a:r>
            <a:endParaRPr sz="2800" b="1" dirty="0"/>
          </a:p>
        </p:txBody>
      </p:sp>
      <p:cxnSp>
        <p:nvCxnSpPr>
          <p:cNvPr id="14" name="Straight Connector 13"/>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148881" y="204926"/>
            <a:ext cx="2934585" cy="369228"/>
          </a:xfrm>
          <a:prstGeom prst="rect">
            <a:avLst/>
          </a:prstGeom>
          <a:noFill/>
          <a:ln>
            <a:noFill/>
          </a:ln>
        </p:spPr>
        <p:txBody>
          <a:bodyPr spcFirstLastPara="1" wrap="square" lIns="91415" tIns="45695" rIns="91415" bIns="45695" anchor="ctr" anchorCtr="0">
            <a:noAutofit/>
          </a:bodyPr>
          <a:lstStyle/>
          <a:p>
            <a:pPr lvl="0">
              <a:buSzPts val="4400"/>
            </a:pPr>
            <a:r>
              <a:rPr lang="en-US" sz="3600" b="1" dirty="0"/>
              <a:t>David Silver </a:t>
            </a:r>
            <a:endParaRPr sz="3600" b="1" dirty="0"/>
          </a:p>
        </p:txBody>
      </p:sp>
      <p:sp>
        <p:nvSpPr>
          <p:cNvPr id="326" name="Google Shape;326;p31"/>
          <p:cNvSpPr txBox="1">
            <a:spLocks noGrp="1"/>
          </p:cNvSpPr>
          <p:nvPr>
            <p:ph type="body" idx="1"/>
          </p:nvPr>
        </p:nvSpPr>
        <p:spPr>
          <a:xfrm>
            <a:off x="457200" y="1381761"/>
            <a:ext cx="8229600" cy="5971177"/>
          </a:xfrm>
          <a:prstGeom prst="rect">
            <a:avLst/>
          </a:prstGeom>
          <a:noFill/>
          <a:ln>
            <a:noFill/>
          </a:ln>
        </p:spPr>
        <p:txBody>
          <a:bodyPr spcFirstLastPara="1" wrap="square" lIns="91415" tIns="45695" rIns="91415" bIns="45695" anchor="t" anchorCtr="0">
            <a:noAutofit/>
          </a:bodyPr>
          <a:lstStyle/>
          <a:p>
            <a:pPr marL="0" indent="0">
              <a:buNone/>
            </a:pPr>
            <a:endParaRPr lang="en-US" sz="1200" dirty="0"/>
          </a:p>
          <a:p>
            <a:pPr marL="0" indent="0">
              <a:buNone/>
            </a:pPr>
            <a:r>
              <a:rPr lang="en-US" sz="1600" dirty="0">
                <a:solidFill>
                  <a:schemeClr val="tx1"/>
                </a:solidFill>
              </a:rPr>
              <a:t>David Silver is the CEO of Buffalo Bay Capital, an investment management firm in New York City. Prior to that, David Silver served as the Chief Financial Officer and Executive Vice President of Hugo </a:t>
            </a:r>
            <a:r>
              <a:rPr lang="en-US" sz="1600" dirty="0" err="1">
                <a:solidFill>
                  <a:schemeClr val="tx1"/>
                </a:solidFill>
              </a:rPr>
              <a:t>Neu</a:t>
            </a:r>
            <a:r>
              <a:rPr lang="en-US" sz="1600" dirty="0">
                <a:solidFill>
                  <a:schemeClr val="tx1"/>
                </a:solidFill>
              </a:rPr>
              <a:t> Corporation , a recycling, real estate and investment firm. Prior to that, Mr. Silver served as Vice President of Stern Stewart &amp; Company Inc. and was responsible for advising clients on financial strategy and transactions, as well as design and implementation of the EVA financial management system. During his tenure at Stern Stewart &amp; Co., Mr. Silver worked in Switzerland, Spain, and the U.S. for Continental Grain Company, Swiss Bank Corporation, and Donaldson, Lufkin &amp; Jenrette. He is also a member of Financial Executives International. He serves as a Director of EVA Dimensions, LLC. Mr. Silver holds an MBA from the Yale School of Management and is an BA Graduate of Harvard College.</a:t>
            </a:r>
          </a:p>
          <a:p>
            <a:pPr marL="0" indent="0">
              <a:buNone/>
            </a:pPr>
            <a:endParaRPr lang="en-US" sz="1200" dirty="0"/>
          </a:p>
          <a:p>
            <a:pPr marL="0" indent="0">
              <a:spcBef>
                <a:spcPts val="0"/>
              </a:spcBef>
              <a:buSzPts val="2400"/>
              <a:buNone/>
            </a:pPr>
            <a:endParaRPr sz="1000" dirty="0"/>
          </a:p>
        </p:txBody>
      </p:sp>
      <p:sp>
        <p:nvSpPr>
          <p:cNvPr id="4" name="Slide Number Placeholder 3"/>
          <p:cNvSpPr>
            <a:spLocks noGrp="1"/>
          </p:cNvSpPr>
          <p:nvPr>
            <p:ph type="sldNum" idx="12"/>
          </p:nvPr>
        </p:nvSpPr>
        <p:spPr/>
        <p:txBody>
          <a:bodyPr/>
          <a:lstStyle/>
          <a:p>
            <a:fld id="{00000000-1234-1234-1234-123412341234}" type="slidenum">
              <a:rPr lang="en-US" smtClean="0"/>
              <a:pPr/>
              <a:t>40</a:t>
            </a:fld>
            <a:endParaRPr lang="en-US"/>
          </a:p>
        </p:txBody>
      </p:sp>
      <p:cxnSp>
        <p:nvCxnSpPr>
          <p:cNvPr id="5" name="Straight Connector 4"/>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340248" y="173033"/>
            <a:ext cx="3551273" cy="422391"/>
          </a:xfrm>
          <a:prstGeom prst="rect">
            <a:avLst/>
          </a:prstGeom>
          <a:noFill/>
          <a:ln>
            <a:noFill/>
          </a:ln>
        </p:spPr>
        <p:txBody>
          <a:bodyPr spcFirstLastPara="1" wrap="square" lIns="91415" tIns="45695" rIns="91415" bIns="45695" anchor="ctr" anchorCtr="0">
            <a:noAutofit/>
          </a:bodyPr>
          <a:lstStyle/>
          <a:p>
            <a:pPr lvl="0">
              <a:buSzPts val="4400"/>
            </a:pPr>
            <a:r>
              <a:rPr lang="en-US" sz="3600" b="1" dirty="0"/>
              <a:t>Brian Richards </a:t>
            </a:r>
            <a:endParaRPr sz="3600" b="1" dirty="0"/>
          </a:p>
        </p:txBody>
      </p:sp>
      <p:sp>
        <p:nvSpPr>
          <p:cNvPr id="326" name="Google Shape;326;p31"/>
          <p:cNvSpPr txBox="1">
            <a:spLocks noGrp="1"/>
          </p:cNvSpPr>
          <p:nvPr>
            <p:ph type="body" idx="1"/>
          </p:nvPr>
        </p:nvSpPr>
        <p:spPr>
          <a:xfrm>
            <a:off x="457200" y="1579155"/>
            <a:ext cx="8229600" cy="5773784"/>
          </a:xfrm>
          <a:prstGeom prst="rect">
            <a:avLst/>
          </a:prstGeom>
          <a:noFill/>
          <a:ln>
            <a:noFill/>
          </a:ln>
        </p:spPr>
        <p:txBody>
          <a:bodyPr spcFirstLastPara="1" wrap="square" lIns="91415" tIns="45695" rIns="91415" bIns="45695" anchor="t" anchorCtr="0">
            <a:noAutofit/>
          </a:bodyPr>
          <a:lstStyle/>
          <a:p>
            <a:pPr marL="0" indent="0">
              <a:buNone/>
            </a:pPr>
            <a:endParaRPr lang="en-US" sz="1200" dirty="0"/>
          </a:p>
          <a:p>
            <a:pPr marL="0" indent="0">
              <a:buNone/>
            </a:pPr>
            <a:r>
              <a:rPr lang="en-US" sz="1200" dirty="0"/>
              <a:t>                                        </a:t>
            </a:r>
          </a:p>
          <a:p>
            <a:pPr marL="0" indent="0">
              <a:buNone/>
            </a:pPr>
            <a:r>
              <a:rPr lang="en-US" sz="1200" dirty="0"/>
              <a:t>Brian Richards is the Founder and Managing Partner of </a:t>
            </a:r>
            <a:r>
              <a:rPr lang="en-US" sz="1200" dirty="0" err="1"/>
              <a:t>Squarefield</a:t>
            </a:r>
            <a:r>
              <a:rPr lang="en-US" sz="1200" dirty="0"/>
              <a:t> Capital, which makes equity and debt investments in the media, entertainment and consumer industries.</a:t>
            </a:r>
          </a:p>
          <a:p>
            <a:pPr marL="0" indent="0">
              <a:buNone/>
            </a:pPr>
            <a:r>
              <a:rPr lang="en-US" sz="1200" dirty="0"/>
              <a:t> </a:t>
            </a:r>
          </a:p>
          <a:p>
            <a:pPr marL="0" indent="0">
              <a:buNone/>
            </a:pPr>
            <a:r>
              <a:rPr lang="en-US" sz="1200" dirty="0"/>
              <a:t>Prior to founding </a:t>
            </a:r>
            <a:r>
              <a:rPr lang="en-US" sz="1200" dirty="0" err="1"/>
              <a:t>Squarefield</a:t>
            </a:r>
            <a:r>
              <a:rPr lang="en-US" sz="1200" dirty="0"/>
              <a:t>, Brain was Founder and Managing Partner of MESA, a premier investment bank specializing in transactions in the Media and Entertainment industries. MESA completed more than $5 billion of transactions before being acquired by </a:t>
            </a:r>
            <a:r>
              <a:rPr lang="en-US" sz="1200" dirty="0" err="1"/>
              <a:t>Houlihan</a:t>
            </a:r>
            <a:r>
              <a:rPr lang="en-US" sz="1200" dirty="0"/>
              <a:t> </a:t>
            </a:r>
            <a:r>
              <a:rPr lang="en-US" sz="1200" dirty="0" err="1"/>
              <a:t>Lokey</a:t>
            </a:r>
            <a:r>
              <a:rPr lang="en-US" sz="1200" dirty="0"/>
              <a:t> in 2015.</a:t>
            </a:r>
          </a:p>
          <a:p>
            <a:pPr marL="0" indent="0">
              <a:buNone/>
            </a:pPr>
            <a:r>
              <a:rPr lang="en-US" sz="1200" dirty="0"/>
              <a:t> </a:t>
            </a:r>
          </a:p>
          <a:p>
            <a:pPr marL="0" indent="0">
              <a:buNone/>
            </a:pPr>
            <a:r>
              <a:rPr lang="en-US" sz="1200" dirty="0"/>
              <a:t>As a leader of MESA, Brain was involved in more than 100 transactions over 15 years, across all sectors of traditional and digital media. Brain has a M.B.A. from Wharton, J.D. from University of Pennsylvania Law School and B.A. from Tufts.</a:t>
            </a:r>
          </a:p>
          <a:p>
            <a:pPr marL="0" indent="0">
              <a:spcBef>
                <a:spcPts val="0"/>
              </a:spcBef>
              <a:buSzPts val="2400"/>
              <a:buNone/>
            </a:pPr>
            <a:endParaRPr sz="1000" dirty="0"/>
          </a:p>
        </p:txBody>
      </p:sp>
      <p:sp>
        <p:nvSpPr>
          <p:cNvPr id="4" name="Slide Number Placeholder 3"/>
          <p:cNvSpPr>
            <a:spLocks noGrp="1"/>
          </p:cNvSpPr>
          <p:nvPr>
            <p:ph type="sldNum" idx="12"/>
          </p:nvPr>
        </p:nvSpPr>
        <p:spPr/>
        <p:txBody>
          <a:bodyPr/>
          <a:lstStyle/>
          <a:p>
            <a:fld id="{00000000-1234-1234-1234-123412341234}" type="slidenum">
              <a:rPr lang="en-US" smtClean="0"/>
              <a:pPr/>
              <a:t>41</a:t>
            </a:fld>
            <a:endParaRPr lang="en-US"/>
          </a:p>
        </p:txBody>
      </p:sp>
      <p:cxnSp>
        <p:nvCxnSpPr>
          <p:cNvPr id="5" name="Straight Connector 4"/>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26" y="2809907"/>
            <a:ext cx="8229600" cy="1295400"/>
          </a:xfrm>
        </p:spPr>
        <p:txBody>
          <a:bodyPr/>
          <a:lstStyle/>
          <a:p>
            <a:r>
              <a:rPr lang="en-US" dirty="0"/>
              <a:t>Annexure</a:t>
            </a:r>
          </a:p>
        </p:txBody>
      </p:sp>
      <p:sp>
        <p:nvSpPr>
          <p:cNvPr id="4" name="Slide Number Placeholder 3"/>
          <p:cNvSpPr>
            <a:spLocks noGrp="1"/>
          </p:cNvSpPr>
          <p:nvPr>
            <p:ph type="sldNum" idx="12"/>
          </p:nvPr>
        </p:nvSpPr>
        <p:spPr/>
        <p:txBody>
          <a:bodyPr/>
          <a:lstStyle/>
          <a:p>
            <a:fld id="{00000000-1234-1234-1234-123412341234}" type="slidenum">
              <a:rPr lang="en-US" smtClean="0"/>
              <a:pPr/>
              <a:t>42</a:t>
            </a:fld>
            <a:endParaRPr lang="en-US"/>
          </a:p>
        </p:txBody>
      </p:sp>
    </p:spTree>
    <p:extLst>
      <p:ext uri="{BB962C8B-B14F-4D97-AF65-F5344CB8AC3E}">
        <p14:creationId xmlns:p14="http://schemas.microsoft.com/office/powerpoint/2010/main" val="4287107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3"/>
          <p:cNvSpPr txBox="1">
            <a:spLocks noGrp="1"/>
          </p:cNvSpPr>
          <p:nvPr>
            <p:ph type="title"/>
          </p:nvPr>
        </p:nvSpPr>
        <p:spPr>
          <a:xfrm>
            <a:off x="0" y="132183"/>
            <a:ext cx="9143999" cy="760952"/>
          </a:xfrm>
          <a:prstGeom prst="rect">
            <a:avLst/>
          </a:prstGeom>
          <a:noFill/>
          <a:ln>
            <a:noFill/>
          </a:ln>
        </p:spPr>
        <p:txBody>
          <a:bodyPr spcFirstLastPara="1" wrap="square" lIns="91415" tIns="45695" rIns="91415" bIns="45695" anchor="ctr" anchorCtr="0">
            <a:noAutofit/>
          </a:bodyPr>
          <a:lstStyle/>
          <a:p>
            <a:pPr>
              <a:buSzPts val="3200"/>
            </a:pPr>
            <a:r>
              <a:rPr lang="en-US" sz="3200" b="1" dirty="0"/>
              <a:t>Compensation restructuring</a:t>
            </a:r>
            <a:br>
              <a:rPr lang="en-US" sz="3200" b="1" dirty="0"/>
            </a:br>
            <a:r>
              <a:rPr lang="en-US" sz="3200" b="1" dirty="0"/>
              <a:t>Case study: Destination Maternity</a:t>
            </a:r>
            <a:endParaRPr sz="3200" b="1" dirty="0"/>
          </a:p>
        </p:txBody>
      </p:sp>
      <p:sp>
        <p:nvSpPr>
          <p:cNvPr id="221" name="Google Shape;221;p23"/>
          <p:cNvSpPr txBox="1">
            <a:spLocks noGrp="1"/>
          </p:cNvSpPr>
          <p:nvPr>
            <p:ph type="body" idx="1"/>
          </p:nvPr>
        </p:nvSpPr>
        <p:spPr>
          <a:xfrm>
            <a:off x="127591" y="1499191"/>
            <a:ext cx="8899451" cy="5443797"/>
          </a:xfrm>
          <a:prstGeom prst="rect">
            <a:avLst/>
          </a:prstGeom>
          <a:noFill/>
          <a:ln>
            <a:noFill/>
          </a:ln>
        </p:spPr>
        <p:txBody>
          <a:bodyPr spcFirstLastPara="1" wrap="square" lIns="91415" tIns="45695" rIns="91415" bIns="45695" anchor="t" anchorCtr="0">
            <a:noAutofit/>
          </a:bodyPr>
          <a:lstStyle/>
          <a:p>
            <a:pPr marL="0" indent="0">
              <a:lnSpc>
                <a:spcPct val="90000"/>
              </a:lnSpc>
              <a:spcBef>
                <a:spcPts val="0"/>
              </a:spcBef>
              <a:buNone/>
            </a:pPr>
            <a:r>
              <a:rPr lang="en-US" sz="1800" u="sng" dirty="0"/>
              <a:t>Restructuring of CEO compensation</a:t>
            </a:r>
            <a:endParaRPr dirty="0"/>
          </a:p>
          <a:p>
            <a:pPr marL="0" indent="0">
              <a:lnSpc>
                <a:spcPct val="90000"/>
              </a:lnSpc>
              <a:buNone/>
            </a:pPr>
            <a:endParaRPr sz="1800" dirty="0"/>
          </a:p>
          <a:p>
            <a:pPr marL="342860">
              <a:lnSpc>
                <a:spcPct val="90000"/>
              </a:lnSpc>
            </a:pPr>
            <a:r>
              <a:rPr lang="en-US" sz="1800" dirty="0"/>
              <a:t>Activists Nathan Miller and Peter O’Malley, took control of the Board in early 2018 and appointed a new CEO. </a:t>
            </a:r>
            <a:endParaRPr dirty="0"/>
          </a:p>
          <a:p>
            <a:pPr marL="342860">
              <a:lnSpc>
                <a:spcPct val="90000"/>
              </a:lnSpc>
            </a:pPr>
            <a:r>
              <a:rPr lang="en-US" sz="1800" dirty="0"/>
              <a:t>On November 1, 2018, the revamped Board set the CEO’s base salary to $350K and tied the incentive compensation to adjusted EBITDA. </a:t>
            </a:r>
            <a:endParaRPr sz="1800" dirty="0"/>
          </a:p>
          <a:p>
            <a:pPr marL="0" indent="0">
              <a:lnSpc>
                <a:spcPct val="90000"/>
              </a:lnSpc>
              <a:buNone/>
            </a:pPr>
            <a:endParaRPr sz="1800" dirty="0"/>
          </a:p>
          <a:p>
            <a:pPr marL="0" indent="0">
              <a:lnSpc>
                <a:spcPct val="90000"/>
              </a:lnSpc>
              <a:buNone/>
            </a:pPr>
            <a:endParaRPr sz="1800" dirty="0"/>
          </a:p>
          <a:p>
            <a:pPr marL="114287" indent="0">
              <a:buNone/>
            </a:pPr>
            <a:r>
              <a:rPr lang="en-US" sz="1800" dirty="0"/>
              <a:t>Reason for considering Destination Maternity </a:t>
            </a:r>
          </a:p>
          <a:p>
            <a:pPr lvl="0">
              <a:buAutoNum type="alphaLcParenBoth"/>
            </a:pPr>
            <a:r>
              <a:rPr lang="en-US" sz="1800" dirty="0"/>
              <a:t>CSS picked Destination Maternity as a peer company in its proxy statement. </a:t>
            </a:r>
          </a:p>
          <a:p>
            <a:pPr lvl="0">
              <a:buAutoNum type="alphaLcParenBoth"/>
            </a:pPr>
            <a:r>
              <a:rPr lang="en-US" sz="1800" dirty="0"/>
              <a:t>Three Directors of CSS Industries have previously served on the Board of Destination Maternity. </a:t>
            </a:r>
          </a:p>
          <a:p>
            <a:pPr lvl="0">
              <a:buAutoNum type="alphaLcParenBoth"/>
            </a:pPr>
            <a:r>
              <a:rPr lang="en-US" sz="1800" dirty="0"/>
              <a:t>Ms. Matthias, the longest serving Director in CSS Industries (15 years) is the founder of Destination Maternity. </a:t>
            </a:r>
          </a:p>
          <a:p>
            <a:pPr marL="342860" indent="-228573">
              <a:lnSpc>
                <a:spcPct val="90000"/>
              </a:lnSpc>
              <a:buNone/>
            </a:pPr>
            <a:endParaRPr sz="1800" dirty="0"/>
          </a:p>
          <a:p>
            <a:pPr marL="342860" indent="-228573">
              <a:lnSpc>
                <a:spcPct val="90000"/>
              </a:lnSpc>
              <a:buNone/>
            </a:pPr>
            <a:endParaRPr sz="1800" dirty="0"/>
          </a:p>
          <a:p>
            <a:pPr marL="0" indent="0">
              <a:lnSpc>
                <a:spcPct val="90000"/>
              </a:lnSpc>
              <a:buNone/>
            </a:pPr>
            <a:endParaRPr sz="1800" dirty="0"/>
          </a:p>
          <a:p>
            <a:pPr marL="0" indent="0">
              <a:lnSpc>
                <a:spcPct val="90000"/>
              </a:lnSpc>
              <a:buNone/>
            </a:pPr>
            <a:endParaRPr sz="1800" dirty="0"/>
          </a:p>
          <a:p>
            <a:pPr marL="0" indent="0">
              <a:lnSpc>
                <a:spcPct val="90000"/>
              </a:lnSpc>
              <a:spcBef>
                <a:spcPts val="640"/>
              </a:spcBef>
              <a:buSzPts val="3200"/>
              <a:buNone/>
            </a:pPr>
            <a:endParaRPr dirty="0"/>
          </a:p>
          <a:p>
            <a:pPr marL="0" indent="0">
              <a:lnSpc>
                <a:spcPct val="90000"/>
              </a:lnSpc>
              <a:spcBef>
                <a:spcPts val="640"/>
              </a:spcBef>
              <a:buSzPts val="3200"/>
              <a:buNone/>
            </a:pPr>
            <a:endParaRPr dirty="0"/>
          </a:p>
          <a:p>
            <a:pPr marL="0" indent="0">
              <a:lnSpc>
                <a:spcPct val="90000"/>
              </a:lnSpc>
              <a:spcBef>
                <a:spcPts val="640"/>
              </a:spcBef>
              <a:buSzPts val="3200"/>
              <a:buNone/>
            </a:pPr>
            <a:endParaRPr dirty="0"/>
          </a:p>
          <a:p>
            <a:pPr marL="342860" indent="-139684">
              <a:lnSpc>
                <a:spcPct val="90000"/>
              </a:lnSpc>
              <a:spcBef>
                <a:spcPts val="640"/>
              </a:spcBef>
              <a:buSzPts val="3200"/>
              <a:buNone/>
            </a:pPr>
            <a:endParaRPr dirty="0"/>
          </a:p>
          <a:p>
            <a:pPr marL="342860" indent="-139684">
              <a:lnSpc>
                <a:spcPct val="90000"/>
              </a:lnSpc>
              <a:spcBef>
                <a:spcPts val="640"/>
              </a:spcBef>
              <a:buSzPts val="3200"/>
              <a:buNone/>
            </a:pPr>
            <a:endParaRPr dirty="0"/>
          </a:p>
        </p:txBody>
      </p:sp>
      <p:sp>
        <p:nvSpPr>
          <p:cNvPr id="10" name="Slide Number Placeholder 9"/>
          <p:cNvSpPr>
            <a:spLocks noGrp="1"/>
          </p:cNvSpPr>
          <p:nvPr>
            <p:ph type="sldNum" idx="12"/>
          </p:nvPr>
        </p:nvSpPr>
        <p:spPr/>
        <p:txBody>
          <a:bodyPr/>
          <a:lstStyle/>
          <a:p>
            <a:fld id="{00000000-1234-1234-1234-123412341234}"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fld id="{00000000-1234-1234-1234-123412341234}" type="slidenum">
              <a:rPr lang="en-US" smtClean="0"/>
              <a:pPr/>
              <a:t>44</a:t>
            </a:fld>
            <a:endParaRPr lang="en-US"/>
          </a:p>
        </p:txBody>
      </p:sp>
    </p:spTree>
    <p:extLst>
      <p:ext uri="{BB962C8B-B14F-4D97-AF65-F5344CB8AC3E}">
        <p14:creationId xmlns:p14="http://schemas.microsoft.com/office/powerpoint/2010/main" val="75513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p:nvPr/>
        </p:nvSpPr>
        <p:spPr>
          <a:xfrm>
            <a:off x="216135" y="-190497"/>
            <a:ext cx="6732240" cy="1295400"/>
          </a:xfrm>
          <a:prstGeom prst="rect">
            <a:avLst/>
          </a:prstGeom>
          <a:noFill/>
          <a:ln>
            <a:noFill/>
          </a:ln>
        </p:spPr>
        <p:txBody>
          <a:bodyPr spcFirstLastPara="1" wrap="square" lIns="91415" tIns="45695" rIns="91415" bIns="45695" anchor="ctr" anchorCtr="0">
            <a:noAutofit/>
          </a:bodyPr>
          <a:lstStyle/>
          <a:p>
            <a:pPr>
              <a:buClr>
                <a:schemeClr val="dk1"/>
              </a:buClr>
              <a:buSzPts val="3800"/>
            </a:pPr>
            <a:r>
              <a:rPr lang="en-US" sz="2800" b="1" dirty="0">
                <a:solidFill>
                  <a:schemeClr val="dk1"/>
                </a:solidFill>
                <a:latin typeface="Calibri"/>
                <a:ea typeface="Calibri"/>
                <a:cs typeface="Calibri"/>
                <a:sym typeface="Calibri"/>
              </a:rPr>
              <a:t>Poor Financial Performance</a:t>
            </a:r>
            <a:endParaRPr sz="2800" b="1" dirty="0">
              <a:solidFill>
                <a:schemeClr val="dk1"/>
              </a:solidFill>
              <a:latin typeface="Calibri"/>
              <a:ea typeface="Calibri"/>
              <a:cs typeface="Calibri"/>
              <a:sym typeface="Calibri"/>
            </a:endParaRPr>
          </a:p>
        </p:txBody>
      </p:sp>
      <p:sp>
        <p:nvSpPr>
          <p:cNvPr id="105" name="Google Shape;105;p15"/>
          <p:cNvSpPr/>
          <p:nvPr/>
        </p:nvSpPr>
        <p:spPr>
          <a:xfrm>
            <a:off x="148235" y="1104903"/>
            <a:ext cx="8847530" cy="1046441"/>
          </a:xfrm>
          <a:prstGeom prst="rect">
            <a:avLst/>
          </a:prstGeom>
          <a:noFill/>
          <a:ln>
            <a:noFill/>
          </a:ln>
        </p:spPr>
        <p:txBody>
          <a:bodyPr spcFirstLastPara="1" wrap="square" lIns="91415" tIns="45695" rIns="91415" bIns="45695" anchor="t" anchorCtr="0">
            <a:noAutofit/>
          </a:bodyPr>
          <a:lstStyle/>
          <a:p>
            <a:r>
              <a:rPr lang="en-US" sz="2300" dirty="0">
                <a:solidFill>
                  <a:schemeClr val="dk1"/>
                </a:solidFill>
                <a:latin typeface="Calibri"/>
                <a:ea typeface="Calibri"/>
                <a:cs typeface="Calibri"/>
                <a:sym typeface="Calibri"/>
              </a:rPr>
              <a:t>In spite of revenue growth, in the last 5 years, CSS’s operating performance has steadily declined.</a:t>
            </a:r>
            <a:endParaRPr sz="2300" dirty="0"/>
          </a:p>
          <a:p>
            <a:endParaRPr sz="1800" dirty="0">
              <a:solidFill>
                <a:schemeClr val="dk1"/>
              </a:solidFill>
              <a:latin typeface="Calibri"/>
              <a:ea typeface="Calibri"/>
              <a:cs typeface="Calibri"/>
              <a:sym typeface="Calibri"/>
            </a:endParaRPr>
          </a:p>
        </p:txBody>
      </p:sp>
      <p:graphicFrame>
        <p:nvGraphicFramePr>
          <p:cNvPr id="13" name="Table 12"/>
          <p:cNvGraphicFramePr>
            <a:graphicFrameLocks noGrp="1"/>
          </p:cNvGraphicFramePr>
          <p:nvPr>
            <p:extLst>
              <p:ext uri="{D42A27DB-BD31-4B8C-83A1-F6EECF244321}">
                <p14:modId xmlns:p14="http://schemas.microsoft.com/office/powerpoint/2010/main" val="3581824714"/>
              </p:ext>
            </p:extLst>
          </p:nvPr>
        </p:nvGraphicFramePr>
        <p:xfrm>
          <a:off x="216130" y="3034303"/>
          <a:ext cx="8711739" cy="2780730"/>
        </p:xfrm>
        <a:graphic>
          <a:graphicData uri="http://schemas.openxmlformats.org/drawingml/2006/table">
            <a:tbl>
              <a:tblPr/>
              <a:tblGrid>
                <a:gridCol w="1969138">
                  <a:extLst>
                    <a:ext uri="{9D8B030D-6E8A-4147-A177-3AD203B41FA5}">
                      <a16:colId xmlns:a16="http://schemas.microsoft.com/office/drawing/2014/main" val="20000"/>
                    </a:ext>
                  </a:extLst>
                </a:gridCol>
                <a:gridCol w="894606">
                  <a:extLst>
                    <a:ext uri="{9D8B030D-6E8A-4147-A177-3AD203B41FA5}">
                      <a16:colId xmlns:a16="http://schemas.microsoft.com/office/drawing/2014/main" val="20001"/>
                    </a:ext>
                  </a:extLst>
                </a:gridCol>
                <a:gridCol w="894606">
                  <a:extLst>
                    <a:ext uri="{9D8B030D-6E8A-4147-A177-3AD203B41FA5}">
                      <a16:colId xmlns:a16="http://schemas.microsoft.com/office/drawing/2014/main" val="20002"/>
                    </a:ext>
                  </a:extLst>
                </a:gridCol>
                <a:gridCol w="894606">
                  <a:extLst>
                    <a:ext uri="{9D8B030D-6E8A-4147-A177-3AD203B41FA5}">
                      <a16:colId xmlns:a16="http://schemas.microsoft.com/office/drawing/2014/main" val="20003"/>
                    </a:ext>
                  </a:extLst>
                </a:gridCol>
                <a:gridCol w="967413">
                  <a:extLst>
                    <a:ext uri="{9D8B030D-6E8A-4147-A177-3AD203B41FA5}">
                      <a16:colId xmlns:a16="http://schemas.microsoft.com/office/drawing/2014/main" val="20004"/>
                    </a:ext>
                  </a:extLst>
                </a:gridCol>
                <a:gridCol w="967413">
                  <a:extLst>
                    <a:ext uri="{9D8B030D-6E8A-4147-A177-3AD203B41FA5}">
                      <a16:colId xmlns:a16="http://schemas.microsoft.com/office/drawing/2014/main" val="20005"/>
                    </a:ext>
                  </a:extLst>
                </a:gridCol>
                <a:gridCol w="234321">
                  <a:extLst>
                    <a:ext uri="{9D8B030D-6E8A-4147-A177-3AD203B41FA5}">
                      <a16:colId xmlns:a16="http://schemas.microsoft.com/office/drawing/2014/main" val="20006"/>
                    </a:ext>
                  </a:extLst>
                </a:gridCol>
                <a:gridCol w="944818">
                  <a:extLst>
                    <a:ext uri="{9D8B030D-6E8A-4147-A177-3AD203B41FA5}">
                      <a16:colId xmlns:a16="http://schemas.microsoft.com/office/drawing/2014/main" val="20007"/>
                    </a:ext>
                  </a:extLst>
                </a:gridCol>
                <a:gridCol w="944818">
                  <a:extLst>
                    <a:ext uri="{9D8B030D-6E8A-4147-A177-3AD203B41FA5}">
                      <a16:colId xmlns:a16="http://schemas.microsoft.com/office/drawing/2014/main" val="20008"/>
                    </a:ext>
                  </a:extLst>
                </a:gridCol>
              </a:tblGrid>
              <a:tr h="923463">
                <a:tc rowSpan="2">
                  <a:txBody>
                    <a:bodyPr/>
                    <a:lstStyle/>
                    <a:p>
                      <a:pPr marL="0" marR="0">
                        <a:lnSpc>
                          <a:spcPct val="115000"/>
                        </a:lnSpc>
                        <a:spcBef>
                          <a:spcPts val="0"/>
                        </a:spcBef>
                        <a:spcAft>
                          <a:spcPts val="0"/>
                        </a:spcAft>
                      </a:pPr>
                      <a:r>
                        <a:rPr lang="en-US" sz="1800" b="1" dirty="0">
                          <a:solidFill>
                            <a:srgbClr val="FFFFFF"/>
                          </a:solidFill>
                          <a:latin typeface="Calibri" pitchFamily="34" charset="0"/>
                          <a:ea typeface="Times New Roman"/>
                          <a:cs typeface="Times New Roman"/>
                        </a:rPr>
                        <a:t>($ in millions)</a:t>
                      </a:r>
                      <a:endParaRPr lang="en-US" sz="1800" dirty="0">
                        <a:latin typeface="Calibri" pitchFamily="34" charset="0"/>
                        <a:ea typeface="Calibri"/>
                        <a:cs typeface="Times New Roman"/>
                      </a:endParaRPr>
                    </a:p>
                  </a:txBody>
                  <a:tcPr marL="64306" marR="64306"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5">
                  <a:txBody>
                    <a:bodyPr/>
                    <a:lstStyle/>
                    <a:p>
                      <a:pPr marL="0" marR="0" algn="ctr">
                        <a:lnSpc>
                          <a:spcPct val="115000"/>
                        </a:lnSpc>
                        <a:spcBef>
                          <a:spcPts val="0"/>
                        </a:spcBef>
                        <a:spcAft>
                          <a:spcPts val="0"/>
                        </a:spcAft>
                      </a:pPr>
                      <a:r>
                        <a:rPr lang="en-US" sz="1800" b="1">
                          <a:solidFill>
                            <a:srgbClr val="FFFFFF"/>
                          </a:solidFill>
                          <a:latin typeface="Calibri" pitchFamily="34" charset="0"/>
                          <a:ea typeface="Times New Roman"/>
                          <a:cs typeface="Times New Roman"/>
                        </a:rPr>
                        <a:t>Years Ended March 31,</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5">
                  <a:txBody>
                    <a:bodyPr/>
                    <a:lstStyle/>
                    <a:p>
                      <a:endParaRPr lang="en-US" sz="1800">
                        <a:latin typeface="Calibri" pitchFamily="34" charset="0"/>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2">
                  <a:txBody>
                    <a:bodyPr/>
                    <a:lstStyle/>
                    <a:p>
                      <a:pPr marL="0" marR="0" algn="ctr">
                        <a:lnSpc>
                          <a:spcPct val="115000"/>
                        </a:lnSpc>
                        <a:spcBef>
                          <a:spcPts val="0"/>
                        </a:spcBef>
                        <a:spcAft>
                          <a:spcPts val="0"/>
                        </a:spcAft>
                      </a:pPr>
                      <a:r>
                        <a:rPr lang="en-US" sz="1800" b="1">
                          <a:solidFill>
                            <a:srgbClr val="FFFFFF"/>
                          </a:solidFill>
                          <a:latin typeface="Calibri" pitchFamily="34" charset="0"/>
                          <a:ea typeface="Times New Roman"/>
                          <a:cs typeface="Times New Roman"/>
                        </a:rPr>
                        <a:t>Nine Months Ended December 31,</a:t>
                      </a:r>
                      <a:endParaRPr lang="en-US" sz="1800">
                        <a:latin typeface="Calibri" pitchFamily="34" charset="0"/>
                        <a:ea typeface="Calibri"/>
                        <a:cs typeface="Times New Roman"/>
                      </a:endParaRPr>
                    </a:p>
                  </a:txBody>
                  <a:tcPr marL="64306" marR="6430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extLst>
                  <a:ext uri="{0D108BD9-81ED-4DB2-BD59-A6C34878D82A}">
                    <a16:rowId xmlns:a16="http://schemas.microsoft.com/office/drawing/2014/main" val="10000"/>
                  </a:ext>
                </a:extLst>
              </a:tr>
              <a:tr h="370573">
                <a:tc vMerge="1">
                  <a:txBody>
                    <a:bodyPr/>
                    <a:lstStyle/>
                    <a:p>
                      <a:endParaRPr lang="en-US"/>
                    </a:p>
                  </a:txBody>
                  <a:tcPr/>
                </a:tc>
                <a:tc>
                  <a:txBody>
                    <a:bodyPr/>
                    <a:lstStyle/>
                    <a:p>
                      <a:pPr marL="0" marR="0" algn="r">
                        <a:lnSpc>
                          <a:spcPct val="115000"/>
                        </a:lnSpc>
                        <a:spcBef>
                          <a:spcPts val="0"/>
                        </a:spcBef>
                        <a:spcAft>
                          <a:spcPts val="0"/>
                        </a:spcAft>
                      </a:pPr>
                      <a:r>
                        <a:rPr lang="en-US" sz="1800" b="1">
                          <a:solidFill>
                            <a:srgbClr val="FFFFFF"/>
                          </a:solidFill>
                          <a:latin typeface="Calibri" pitchFamily="34" charset="0"/>
                          <a:ea typeface="Times New Roman"/>
                          <a:cs typeface="Times New Roman"/>
                        </a:rPr>
                        <a:t>2014</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r">
                        <a:lnSpc>
                          <a:spcPct val="115000"/>
                        </a:lnSpc>
                        <a:spcBef>
                          <a:spcPts val="0"/>
                        </a:spcBef>
                        <a:spcAft>
                          <a:spcPts val="0"/>
                        </a:spcAft>
                      </a:pPr>
                      <a:r>
                        <a:rPr lang="en-US" sz="1800" b="1">
                          <a:solidFill>
                            <a:srgbClr val="FFFFFF"/>
                          </a:solidFill>
                          <a:latin typeface="Calibri" pitchFamily="34" charset="0"/>
                          <a:ea typeface="Times New Roman"/>
                          <a:cs typeface="Times New Roman"/>
                        </a:rPr>
                        <a:t>2015</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r">
                        <a:lnSpc>
                          <a:spcPct val="115000"/>
                        </a:lnSpc>
                        <a:spcBef>
                          <a:spcPts val="0"/>
                        </a:spcBef>
                        <a:spcAft>
                          <a:spcPts val="0"/>
                        </a:spcAft>
                      </a:pPr>
                      <a:r>
                        <a:rPr lang="en-US" sz="1800" b="1">
                          <a:solidFill>
                            <a:srgbClr val="FFFFFF"/>
                          </a:solidFill>
                          <a:latin typeface="Calibri" pitchFamily="34" charset="0"/>
                          <a:ea typeface="Times New Roman"/>
                          <a:cs typeface="Times New Roman"/>
                        </a:rPr>
                        <a:t>2016</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r">
                        <a:lnSpc>
                          <a:spcPct val="115000"/>
                        </a:lnSpc>
                        <a:spcBef>
                          <a:spcPts val="0"/>
                        </a:spcBef>
                        <a:spcAft>
                          <a:spcPts val="0"/>
                        </a:spcAft>
                      </a:pPr>
                      <a:r>
                        <a:rPr lang="en-US" sz="1800" b="1">
                          <a:solidFill>
                            <a:srgbClr val="FFFFFF"/>
                          </a:solidFill>
                          <a:latin typeface="Calibri" pitchFamily="34" charset="0"/>
                          <a:ea typeface="Times New Roman"/>
                          <a:cs typeface="Times New Roman"/>
                        </a:rPr>
                        <a:t>2017</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r">
                        <a:lnSpc>
                          <a:spcPct val="115000"/>
                        </a:lnSpc>
                        <a:spcBef>
                          <a:spcPts val="0"/>
                        </a:spcBef>
                        <a:spcAft>
                          <a:spcPts val="0"/>
                        </a:spcAft>
                      </a:pPr>
                      <a:r>
                        <a:rPr lang="en-US" sz="1800" b="1">
                          <a:solidFill>
                            <a:srgbClr val="FFFFFF"/>
                          </a:solidFill>
                          <a:latin typeface="Calibri" pitchFamily="34" charset="0"/>
                          <a:ea typeface="Times New Roman"/>
                          <a:cs typeface="Times New Roman"/>
                        </a:rPr>
                        <a:t>2018</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vMerge="1">
                  <a:txBody>
                    <a:bodyPr/>
                    <a:lstStyle/>
                    <a:p>
                      <a:endParaRPr lang="en-US"/>
                    </a:p>
                  </a:txBody>
                  <a:tcPr/>
                </a:tc>
                <a:tc>
                  <a:txBody>
                    <a:bodyPr/>
                    <a:lstStyle/>
                    <a:p>
                      <a:pPr marL="0" marR="0" algn="r">
                        <a:lnSpc>
                          <a:spcPct val="115000"/>
                        </a:lnSpc>
                        <a:spcBef>
                          <a:spcPts val="0"/>
                        </a:spcBef>
                        <a:spcAft>
                          <a:spcPts val="0"/>
                        </a:spcAft>
                      </a:pPr>
                      <a:r>
                        <a:rPr lang="en-US" sz="1800" b="1">
                          <a:solidFill>
                            <a:srgbClr val="FFFFFF"/>
                          </a:solidFill>
                          <a:latin typeface="Calibri" pitchFamily="34" charset="0"/>
                          <a:ea typeface="Times New Roman"/>
                          <a:cs typeface="Times New Roman"/>
                        </a:rPr>
                        <a:t>2017</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r">
                        <a:lnSpc>
                          <a:spcPct val="115000"/>
                        </a:lnSpc>
                        <a:spcBef>
                          <a:spcPts val="0"/>
                        </a:spcBef>
                        <a:spcAft>
                          <a:spcPts val="0"/>
                        </a:spcAft>
                      </a:pPr>
                      <a:r>
                        <a:rPr lang="en-US" sz="1800" b="1">
                          <a:solidFill>
                            <a:srgbClr val="FFFFFF"/>
                          </a:solidFill>
                          <a:latin typeface="Calibri" pitchFamily="34" charset="0"/>
                          <a:ea typeface="Times New Roman"/>
                          <a:cs typeface="Times New Roman"/>
                        </a:rPr>
                        <a:t>2018</a:t>
                      </a:r>
                      <a:endParaRPr lang="en-US" sz="1800">
                        <a:latin typeface="Calibri" pitchFamily="34" charset="0"/>
                        <a:ea typeface="Calibri"/>
                        <a:cs typeface="Times New Roman"/>
                      </a:endParaRPr>
                    </a:p>
                  </a:txBody>
                  <a:tcPr marL="64306" marR="6430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370573">
                <a:tc>
                  <a:txBody>
                    <a:bodyPr/>
                    <a:lstStyle/>
                    <a:p>
                      <a:pPr marL="0" marR="0">
                        <a:lnSpc>
                          <a:spcPct val="115000"/>
                        </a:lnSpc>
                        <a:spcBef>
                          <a:spcPts val="0"/>
                        </a:spcBef>
                        <a:spcAft>
                          <a:spcPts val="0"/>
                        </a:spcAft>
                      </a:pPr>
                      <a:r>
                        <a:rPr lang="en-US" sz="1800" b="1">
                          <a:solidFill>
                            <a:srgbClr val="000000"/>
                          </a:solidFill>
                          <a:latin typeface="Calibri" pitchFamily="34" charset="0"/>
                          <a:ea typeface="Times New Roman"/>
                          <a:cs typeface="Times New Roman"/>
                        </a:rPr>
                        <a:t>Net sales</a:t>
                      </a:r>
                      <a:endParaRPr lang="en-US" sz="1800">
                        <a:latin typeface="Calibri" pitchFamily="34" charset="0"/>
                        <a:ea typeface="Calibri"/>
                        <a:cs typeface="Times New Roman"/>
                      </a:endParaRPr>
                    </a:p>
                  </a:txBody>
                  <a:tcPr marL="64306" marR="64306"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320.5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313.0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317.0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322.4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361.9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280.4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310.3 </a:t>
                      </a:r>
                      <a:endParaRPr lang="en-US" sz="1800">
                        <a:latin typeface="Calibri" pitchFamily="34" charset="0"/>
                        <a:ea typeface="Calibri"/>
                        <a:cs typeface="Times New Roman"/>
                      </a:endParaRPr>
                    </a:p>
                  </a:txBody>
                  <a:tcPr marL="64306" marR="6430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370573">
                <a:tc>
                  <a:txBody>
                    <a:bodyPr/>
                    <a:lstStyle/>
                    <a:p>
                      <a:pPr marL="0" marR="0">
                        <a:lnSpc>
                          <a:spcPct val="115000"/>
                        </a:lnSpc>
                        <a:spcBef>
                          <a:spcPts val="0"/>
                        </a:spcBef>
                        <a:spcAft>
                          <a:spcPts val="0"/>
                        </a:spcAft>
                      </a:pPr>
                      <a:r>
                        <a:rPr lang="en-US" sz="1800" b="1">
                          <a:solidFill>
                            <a:srgbClr val="000000"/>
                          </a:solidFill>
                          <a:latin typeface="Calibri" pitchFamily="34" charset="0"/>
                          <a:ea typeface="Times New Roman"/>
                          <a:cs typeface="Times New Roman"/>
                        </a:rPr>
                        <a:t>Gross profit</a:t>
                      </a:r>
                      <a:endParaRPr lang="en-US" sz="1800">
                        <a:latin typeface="Calibri" pitchFamily="34" charset="0"/>
                        <a:ea typeface="Calibri"/>
                        <a:cs typeface="Times New Roman"/>
                      </a:endParaRPr>
                    </a:p>
                  </a:txBody>
                  <a:tcPr marL="64306" marR="64306"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103.2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101.7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102.3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93.1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92.8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75.9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69.8 </a:t>
                      </a:r>
                      <a:endParaRPr lang="en-US" sz="1800">
                        <a:latin typeface="Calibri" pitchFamily="34" charset="0"/>
                        <a:ea typeface="Calibri"/>
                        <a:cs typeface="Times New Roman"/>
                      </a:endParaRPr>
                    </a:p>
                  </a:txBody>
                  <a:tcPr marL="64306" marR="6430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741149">
                <a:tc>
                  <a:txBody>
                    <a:bodyPr/>
                    <a:lstStyle/>
                    <a:p>
                      <a:pPr marL="0" marR="0">
                        <a:lnSpc>
                          <a:spcPct val="115000"/>
                        </a:lnSpc>
                        <a:spcBef>
                          <a:spcPts val="0"/>
                        </a:spcBef>
                        <a:spcAft>
                          <a:spcPts val="0"/>
                        </a:spcAft>
                      </a:pPr>
                      <a:r>
                        <a:rPr lang="en-US" sz="1800" b="1">
                          <a:solidFill>
                            <a:srgbClr val="000000"/>
                          </a:solidFill>
                          <a:latin typeface="Calibri" pitchFamily="34" charset="0"/>
                          <a:ea typeface="Times New Roman"/>
                          <a:cs typeface="Times New Roman"/>
                        </a:rPr>
                        <a:t>Operating income (loss)</a:t>
                      </a:r>
                      <a:endParaRPr lang="en-US" sz="1800">
                        <a:latin typeface="Calibri" pitchFamily="34" charset="0"/>
                        <a:ea typeface="Calibri"/>
                        <a:cs typeface="Times New Roman"/>
                      </a:endParaRPr>
                    </a:p>
                  </a:txBody>
                  <a:tcPr marL="64306" marR="64306"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28.0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26.6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26.2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9.7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(45.7)</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US"/>
                    </a:p>
                  </a:txBody>
                  <a:tcPr/>
                </a:tc>
                <a:tc>
                  <a:txBody>
                    <a:bodyPr/>
                    <a:lstStyle/>
                    <a:p>
                      <a:pPr marL="0" marR="0" algn="r">
                        <a:lnSpc>
                          <a:spcPct val="115000"/>
                        </a:lnSpc>
                        <a:spcBef>
                          <a:spcPts val="0"/>
                        </a:spcBef>
                        <a:spcAft>
                          <a:spcPts val="0"/>
                        </a:spcAft>
                      </a:pPr>
                      <a:r>
                        <a:rPr lang="en-US" sz="1800">
                          <a:solidFill>
                            <a:srgbClr val="000000"/>
                          </a:solidFill>
                          <a:latin typeface="Calibri" pitchFamily="34" charset="0"/>
                          <a:ea typeface="Times New Roman"/>
                          <a:cs typeface="Times New Roman"/>
                        </a:rPr>
                        <a:t>2.8 </a:t>
                      </a:r>
                      <a:endParaRPr lang="en-US" sz="1800">
                        <a:latin typeface="Calibri" pitchFamily="34" charset="0"/>
                        <a:ea typeface="Calibri"/>
                        <a:cs typeface="Times New Roman"/>
                      </a:endParaRPr>
                    </a:p>
                  </a:txBody>
                  <a:tcPr marL="64306" marR="6430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rgbClr val="000000"/>
                          </a:solidFill>
                          <a:latin typeface="Calibri" pitchFamily="34" charset="0"/>
                          <a:ea typeface="Times New Roman"/>
                          <a:cs typeface="Times New Roman"/>
                        </a:rPr>
                        <a:t>(20.8)</a:t>
                      </a:r>
                      <a:endParaRPr lang="en-US" sz="1800" dirty="0">
                        <a:latin typeface="Calibri" pitchFamily="34" charset="0"/>
                        <a:ea typeface="Calibri"/>
                        <a:cs typeface="Times New Roman"/>
                      </a:endParaRPr>
                    </a:p>
                  </a:txBody>
                  <a:tcPr marL="64306" marR="6430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Slide Number Placeholder 10"/>
          <p:cNvSpPr>
            <a:spLocks noGrp="1"/>
          </p:cNvSpPr>
          <p:nvPr>
            <p:ph type="sldNum" idx="12"/>
          </p:nvPr>
        </p:nvSpPr>
        <p:spPr/>
        <p:txBody>
          <a:bodyPr/>
          <a:lstStyle/>
          <a:p>
            <a:fld id="{00000000-1234-1234-1234-123412341234}" type="slidenum">
              <a:rPr lang="en-US" smtClean="0"/>
              <a:pPr/>
              <a:t>5</a:t>
            </a:fld>
            <a:endParaRPr lang="en-US"/>
          </a:p>
        </p:txBody>
      </p:sp>
      <p:cxnSp>
        <p:nvCxnSpPr>
          <p:cNvPr id="12" name="Straight Connector 11"/>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p:nvPr/>
        </p:nvSpPr>
        <p:spPr>
          <a:xfrm>
            <a:off x="142774" y="-168771"/>
            <a:ext cx="9432032" cy="1332543"/>
          </a:xfrm>
          <a:prstGeom prst="rect">
            <a:avLst/>
          </a:prstGeom>
          <a:noFill/>
          <a:ln>
            <a:noFill/>
          </a:ln>
        </p:spPr>
        <p:txBody>
          <a:bodyPr spcFirstLastPara="1" wrap="square" lIns="91415" tIns="45695" rIns="91415" bIns="45695" anchor="ctr" anchorCtr="0">
            <a:noAutofit/>
          </a:bodyPr>
          <a:lstStyle/>
          <a:p>
            <a:pPr>
              <a:buClr>
                <a:schemeClr val="dk1"/>
              </a:buClr>
              <a:buSzPts val="3800"/>
            </a:pPr>
            <a:r>
              <a:rPr lang="en-US" sz="2800" b="1" dirty="0">
                <a:solidFill>
                  <a:schemeClr val="dk1"/>
                </a:solidFill>
                <a:latin typeface="Calibri"/>
                <a:ea typeface="Calibri"/>
                <a:cs typeface="Calibri"/>
                <a:sym typeface="Calibri"/>
              </a:rPr>
              <a:t>Top Line Challenges: Declining Revenue Growth Rate</a:t>
            </a:r>
            <a:endParaRPr sz="2800" b="1" dirty="0">
              <a:solidFill>
                <a:schemeClr val="dk1"/>
              </a:solidFill>
              <a:latin typeface="Calibri"/>
              <a:ea typeface="Calibri"/>
              <a:cs typeface="Calibri"/>
              <a:sym typeface="Calibri"/>
            </a:endParaRPr>
          </a:p>
        </p:txBody>
      </p:sp>
      <p:sp>
        <p:nvSpPr>
          <p:cNvPr id="105" name="Google Shape;105;p15"/>
          <p:cNvSpPr/>
          <p:nvPr/>
        </p:nvSpPr>
        <p:spPr>
          <a:xfrm>
            <a:off x="142774" y="1241143"/>
            <a:ext cx="8640960" cy="1046441"/>
          </a:xfrm>
          <a:prstGeom prst="rect">
            <a:avLst/>
          </a:prstGeom>
          <a:noFill/>
          <a:ln>
            <a:noFill/>
          </a:ln>
        </p:spPr>
        <p:txBody>
          <a:bodyPr spcFirstLastPara="1" wrap="square" lIns="91415" tIns="45695" rIns="91415" bIns="45695" anchor="t" anchorCtr="0">
            <a:noAutofit/>
          </a:bodyPr>
          <a:lstStyle/>
          <a:p>
            <a:pPr lvl="0"/>
            <a:r>
              <a:rPr lang="en-US" sz="1800" dirty="0">
                <a:latin typeface="Calibri" pitchFamily="34" charset="0"/>
              </a:rPr>
              <a:t>The </a:t>
            </a:r>
            <a:r>
              <a:rPr lang="en-US" sz="1800" dirty="0">
                <a:latin typeface="Candara" panose="020E0502030303020204" pitchFamily="34" charset="0"/>
              </a:rPr>
              <a:t>rate</a:t>
            </a:r>
            <a:r>
              <a:rPr lang="en-US" sz="1800" dirty="0">
                <a:latin typeface="Calibri" pitchFamily="34" charset="0"/>
              </a:rPr>
              <a:t> of revenue growth is declining rapidly. In Q3 2019, organic sales declined 4% year-over-year, driven primarily by lower craft and gift sales. </a:t>
            </a:r>
            <a:endParaRPr sz="1800" dirty="0">
              <a:solidFill>
                <a:schemeClr val="dk1"/>
              </a:solidFill>
              <a:latin typeface="Calibri" pitchFamily="34" charset="0"/>
              <a:ea typeface="Calibri"/>
              <a:cs typeface="Calibri"/>
              <a:sym typeface="Calibri"/>
            </a:endParaRPr>
          </a:p>
        </p:txBody>
      </p:sp>
      <p:sp>
        <p:nvSpPr>
          <p:cNvPr id="11" name="Slide Number Placeholder 10"/>
          <p:cNvSpPr>
            <a:spLocks noGrp="1"/>
          </p:cNvSpPr>
          <p:nvPr>
            <p:ph type="sldNum" idx="12"/>
          </p:nvPr>
        </p:nvSpPr>
        <p:spPr/>
        <p:txBody>
          <a:bodyPr/>
          <a:lstStyle/>
          <a:p>
            <a:fld id="{00000000-1234-1234-1234-123412341234}" type="slidenum">
              <a:rPr lang="en-US" smtClean="0"/>
              <a:pPr/>
              <a:t>6</a:t>
            </a:fld>
            <a:endParaRPr lang="en-US"/>
          </a:p>
        </p:txBody>
      </p:sp>
      <p:cxnSp>
        <p:nvCxnSpPr>
          <p:cNvPr id="13" name="Straight Connector 12"/>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614987636"/>
              </p:ext>
            </p:extLst>
          </p:nvPr>
        </p:nvGraphicFramePr>
        <p:xfrm>
          <a:off x="127813" y="3305765"/>
          <a:ext cx="7890243" cy="1478885"/>
        </p:xfrm>
        <a:graphic>
          <a:graphicData uri="http://schemas.openxmlformats.org/drawingml/2006/table">
            <a:tbl>
              <a:tblPr firstRow="1" firstCol="1" bandRow="1">
                <a:tableStyleId>{69012ECD-51FC-41F1-AA8D-1B2483CD663E}</a:tableStyleId>
              </a:tblPr>
              <a:tblGrid>
                <a:gridCol w="1700998">
                  <a:extLst>
                    <a:ext uri="{9D8B030D-6E8A-4147-A177-3AD203B41FA5}">
                      <a16:colId xmlns:a16="http://schemas.microsoft.com/office/drawing/2014/main" val="20000"/>
                    </a:ext>
                  </a:extLst>
                </a:gridCol>
                <a:gridCol w="1623408">
                  <a:extLst>
                    <a:ext uri="{9D8B030D-6E8A-4147-A177-3AD203B41FA5}">
                      <a16:colId xmlns:a16="http://schemas.microsoft.com/office/drawing/2014/main" val="20001"/>
                    </a:ext>
                  </a:extLst>
                </a:gridCol>
                <a:gridCol w="1527914">
                  <a:extLst>
                    <a:ext uri="{9D8B030D-6E8A-4147-A177-3AD203B41FA5}">
                      <a16:colId xmlns:a16="http://schemas.microsoft.com/office/drawing/2014/main" val="20002"/>
                    </a:ext>
                  </a:extLst>
                </a:gridCol>
                <a:gridCol w="1695030">
                  <a:extLst>
                    <a:ext uri="{9D8B030D-6E8A-4147-A177-3AD203B41FA5}">
                      <a16:colId xmlns:a16="http://schemas.microsoft.com/office/drawing/2014/main" val="20003"/>
                    </a:ext>
                  </a:extLst>
                </a:gridCol>
                <a:gridCol w="1342893">
                  <a:extLst>
                    <a:ext uri="{9D8B030D-6E8A-4147-A177-3AD203B41FA5}">
                      <a16:colId xmlns:a16="http://schemas.microsoft.com/office/drawing/2014/main" val="20004"/>
                    </a:ext>
                  </a:extLst>
                </a:gridCol>
              </a:tblGrid>
              <a:tr h="732427">
                <a:tc>
                  <a:txBody>
                    <a:bodyPr/>
                    <a:lstStyle/>
                    <a:p>
                      <a:pPr algn="l" fontAlgn="b"/>
                      <a:r>
                        <a:rPr lang="en-US" sz="1600" u="none" strike="noStrike" dirty="0">
                          <a:effectLst/>
                          <a:latin typeface="Candara" panose="020E0502030303020204" pitchFamily="34" charset="0"/>
                        </a:rPr>
                        <a:t>($ in millions)</a:t>
                      </a:r>
                      <a:endParaRPr lang="en-US" sz="1600" b="1"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dirty="0">
                          <a:effectLst/>
                          <a:latin typeface="Candara" panose="020E0502030303020204" pitchFamily="34" charset="0"/>
                        </a:rPr>
                        <a:t>Q4 2018</a:t>
                      </a:r>
                      <a:endParaRPr lang="en-US" sz="1600" b="1"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dirty="0">
                          <a:effectLst/>
                          <a:latin typeface="Candara" panose="020E0502030303020204" pitchFamily="34" charset="0"/>
                        </a:rPr>
                        <a:t>Q1 2019</a:t>
                      </a:r>
                      <a:endParaRPr lang="en-US" sz="1600" b="1"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a:effectLst/>
                          <a:latin typeface="Candara" panose="020E0502030303020204" pitchFamily="34" charset="0"/>
                        </a:rPr>
                        <a:t>Q2 2019</a:t>
                      </a:r>
                      <a:endParaRPr lang="en-US" sz="1600" b="1" i="0" u="none" strike="noStrike">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a:effectLst/>
                          <a:latin typeface="Candara" panose="020E0502030303020204" pitchFamily="34" charset="0"/>
                        </a:rPr>
                        <a:t>Q3 2019</a:t>
                      </a:r>
                      <a:endParaRPr lang="en-US" sz="1600" b="1" i="0" u="none" strike="noStrike">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10000"/>
                  </a:ext>
                </a:extLst>
              </a:tr>
              <a:tr h="373229">
                <a:tc>
                  <a:txBody>
                    <a:bodyPr/>
                    <a:lstStyle/>
                    <a:p>
                      <a:pPr algn="l" fontAlgn="b"/>
                      <a:r>
                        <a:rPr lang="en-US" sz="1600" u="none" strike="noStrike" dirty="0">
                          <a:effectLst/>
                          <a:latin typeface="Candara" panose="020E0502030303020204" pitchFamily="34" charset="0"/>
                        </a:rPr>
                        <a:t>Net sales</a:t>
                      </a:r>
                      <a:endParaRPr lang="en-US" sz="16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dirty="0">
                          <a:effectLst/>
                          <a:latin typeface="Candara" panose="020E0502030303020204" pitchFamily="34" charset="0"/>
                        </a:rPr>
                        <a:t>81.5</a:t>
                      </a:r>
                      <a:endParaRPr lang="en-US" sz="16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a:effectLst/>
                          <a:latin typeface="Candara" panose="020E0502030303020204" pitchFamily="34" charset="0"/>
                        </a:rPr>
                        <a:t>64.1</a:t>
                      </a:r>
                      <a:endParaRPr lang="en-US" sz="1600" b="0" i="0" u="none" strike="noStrike">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a:effectLst/>
                          <a:latin typeface="Candara" panose="020E0502030303020204" pitchFamily="34" charset="0"/>
                        </a:rPr>
                        <a:t>112.9</a:t>
                      </a:r>
                      <a:endParaRPr lang="en-US" sz="1600" b="0" i="0" u="none" strike="noStrike">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dirty="0">
                          <a:effectLst/>
                          <a:latin typeface="Candara" panose="020E0502030303020204" pitchFamily="34" charset="0"/>
                        </a:rPr>
                        <a:t>133.2</a:t>
                      </a:r>
                      <a:endParaRPr lang="en-US" sz="1600" b="0" i="0" u="none" strike="noStrike" dirty="0">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10001"/>
                  </a:ext>
                </a:extLst>
              </a:tr>
              <a:tr h="373229">
                <a:tc>
                  <a:txBody>
                    <a:bodyPr/>
                    <a:lstStyle/>
                    <a:p>
                      <a:pPr algn="l" fontAlgn="b"/>
                      <a:r>
                        <a:rPr lang="en-US" sz="1600" u="none" strike="noStrike" dirty="0">
                          <a:effectLst/>
                          <a:latin typeface="Candara" panose="020E0502030303020204" pitchFamily="34" charset="0"/>
                        </a:rPr>
                        <a:t>Growth %</a:t>
                      </a:r>
                      <a:endParaRPr lang="en-US" sz="16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dirty="0">
                          <a:effectLst/>
                          <a:latin typeface="Candara" panose="020E0502030303020204" pitchFamily="34" charset="0"/>
                        </a:rPr>
                        <a:t>39%</a:t>
                      </a:r>
                      <a:endParaRPr lang="en-US" sz="16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dirty="0">
                          <a:effectLst/>
                          <a:latin typeface="Candara" panose="020E0502030303020204" pitchFamily="34" charset="0"/>
                        </a:rPr>
                        <a:t>33%</a:t>
                      </a:r>
                      <a:endParaRPr lang="en-US" sz="16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dirty="0">
                          <a:effectLst/>
                          <a:latin typeface="Candara" panose="020E0502030303020204" pitchFamily="34" charset="0"/>
                        </a:rPr>
                        <a:t>11%</a:t>
                      </a:r>
                      <a:endParaRPr lang="en-US" sz="16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n-US" sz="1600" u="none" strike="noStrike" dirty="0">
                          <a:effectLst/>
                          <a:latin typeface="Candara" panose="020E0502030303020204" pitchFamily="34" charset="0"/>
                        </a:rPr>
                        <a:t>2%</a:t>
                      </a:r>
                      <a:endParaRPr lang="en-US" sz="1600" b="0" i="0" u="none" strike="noStrike" dirty="0">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5238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108857" y="107151"/>
            <a:ext cx="9852297" cy="728269"/>
          </a:xfrm>
          <a:prstGeom prst="rect">
            <a:avLst/>
          </a:prstGeom>
          <a:noFill/>
          <a:ln>
            <a:noFill/>
          </a:ln>
        </p:spPr>
        <p:txBody>
          <a:bodyPr spcFirstLastPara="1" wrap="square" lIns="91415" tIns="45695" rIns="91415" bIns="45695" anchor="ctr" anchorCtr="0">
            <a:noAutofit/>
          </a:bodyPr>
          <a:lstStyle/>
          <a:p>
            <a:pPr algn="l">
              <a:buSzPts val="3800"/>
            </a:pPr>
            <a:r>
              <a:rPr lang="en-US" sz="2800" b="1" dirty="0"/>
              <a:t>Top Line Challenges : Core Segments are Declining</a:t>
            </a:r>
            <a:endParaRPr sz="2800" b="1" dirty="0"/>
          </a:p>
        </p:txBody>
      </p:sp>
      <p:sp>
        <p:nvSpPr>
          <p:cNvPr id="132" name="Google Shape;132;p17"/>
          <p:cNvSpPr txBox="1">
            <a:spLocks noGrp="1"/>
          </p:cNvSpPr>
          <p:nvPr>
            <p:ph type="body" idx="1"/>
          </p:nvPr>
        </p:nvSpPr>
        <p:spPr>
          <a:xfrm>
            <a:off x="108857" y="953589"/>
            <a:ext cx="8229600" cy="1746204"/>
          </a:xfrm>
          <a:prstGeom prst="rect">
            <a:avLst/>
          </a:prstGeom>
          <a:noFill/>
          <a:ln>
            <a:noFill/>
          </a:ln>
        </p:spPr>
        <p:txBody>
          <a:bodyPr spcFirstLastPara="1" wrap="square" lIns="91415" tIns="45695" rIns="91415" bIns="45695" anchor="t" anchorCtr="0">
            <a:noAutofit/>
          </a:bodyPr>
          <a:lstStyle/>
          <a:p>
            <a:pPr marL="0" indent="0">
              <a:spcBef>
                <a:spcPts val="0"/>
              </a:spcBef>
              <a:buSzPts val="2300"/>
              <a:buNone/>
            </a:pPr>
            <a:r>
              <a:rPr lang="en-US" sz="2300" dirty="0"/>
              <a:t>In the last few years, CSS’s two major segments have declined rapidly</a:t>
            </a:r>
            <a:endParaRPr sz="2300" dirty="0"/>
          </a:p>
          <a:p>
            <a:pPr marL="342860" indent="-139684">
              <a:spcBef>
                <a:spcPts val="640"/>
              </a:spcBef>
              <a:buSzPts val="3200"/>
              <a:buNone/>
            </a:pPr>
            <a:endParaRPr dirty="0"/>
          </a:p>
          <a:p>
            <a:pPr marL="342860" indent="-139684">
              <a:spcBef>
                <a:spcPts val="640"/>
              </a:spcBef>
              <a:buSzPts val="3200"/>
              <a:buNone/>
            </a:pPr>
            <a:endParaRPr dirty="0"/>
          </a:p>
        </p:txBody>
      </p:sp>
      <p:graphicFrame>
        <p:nvGraphicFramePr>
          <p:cNvPr id="13" name="Chart 12"/>
          <p:cNvGraphicFramePr/>
          <p:nvPr>
            <p:extLst>
              <p:ext uri="{D42A27DB-BD31-4B8C-83A1-F6EECF244321}">
                <p14:modId xmlns:p14="http://schemas.microsoft.com/office/powerpoint/2010/main" val="1901083546"/>
              </p:ext>
            </p:extLst>
          </p:nvPr>
        </p:nvGraphicFramePr>
        <p:xfrm>
          <a:off x="0" y="2027541"/>
          <a:ext cx="9144000" cy="2749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096714914"/>
              </p:ext>
            </p:extLst>
          </p:nvPr>
        </p:nvGraphicFramePr>
        <p:xfrm>
          <a:off x="108857" y="4819262"/>
          <a:ext cx="9144000" cy="2485053"/>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11"/>
          <p:cNvSpPr>
            <a:spLocks noGrp="1"/>
          </p:cNvSpPr>
          <p:nvPr>
            <p:ph type="sldNum" idx="12"/>
          </p:nvPr>
        </p:nvSpPr>
        <p:spPr/>
        <p:txBody>
          <a:bodyPr/>
          <a:lstStyle/>
          <a:p>
            <a:fld id="{00000000-1234-1234-1234-123412341234}" type="slidenum">
              <a:rPr lang="en-US" smtClean="0"/>
              <a:pPr/>
              <a:t>7</a:t>
            </a:fld>
            <a:endParaRPr lang="en-US"/>
          </a:p>
        </p:txBody>
      </p:sp>
      <p:cxnSp>
        <p:nvCxnSpPr>
          <p:cNvPr id="14" name="Straight Connector 13"/>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122716" y="154727"/>
            <a:ext cx="6596863" cy="546840"/>
          </a:xfrm>
          <a:prstGeom prst="rect">
            <a:avLst/>
          </a:prstGeom>
          <a:noFill/>
          <a:ln>
            <a:noFill/>
          </a:ln>
        </p:spPr>
        <p:txBody>
          <a:bodyPr spcFirstLastPara="1" wrap="square" lIns="91415" tIns="45695" rIns="91415" bIns="45695" anchor="ctr" anchorCtr="0">
            <a:noAutofit/>
          </a:bodyPr>
          <a:lstStyle/>
          <a:p>
            <a:pPr algn="l">
              <a:buSzPts val="3800"/>
            </a:pPr>
            <a:r>
              <a:rPr lang="en-US" sz="2800" b="1" dirty="0"/>
              <a:t>Declining Profitability</a:t>
            </a:r>
            <a:endParaRPr sz="2800" b="1" dirty="0"/>
          </a:p>
        </p:txBody>
      </p:sp>
      <p:sp>
        <p:nvSpPr>
          <p:cNvPr id="132" name="Google Shape;132;p17"/>
          <p:cNvSpPr txBox="1">
            <a:spLocks noGrp="1"/>
          </p:cNvSpPr>
          <p:nvPr>
            <p:ph type="body" idx="1"/>
          </p:nvPr>
        </p:nvSpPr>
        <p:spPr>
          <a:xfrm>
            <a:off x="457200" y="1813560"/>
            <a:ext cx="8229600" cy="1746204"/>
          </a:xfrm>
          <a:prstGeom prst="rect">
            <a:avLst/>
          </a:prstGeom>
          <a:noFill/>
          <a:ln>
            <a:noFill/>
          </a:ln>
        </p:spPr>
        <p:txBody>
          <a:bodyPr spcFirstLastPara="1" wrap="square" lIns="91415" tIns="45695" rIns="91415" bIns="45695" anchor="t" anchorCtr="0">
            <a:noAutofit/>
          </a:bodyPr>
          <a:lstStyle/>
          <a:p>
            <a:pPr marL="342860">
              <a:spcBef>
                <a:spcPts val="0"/>
              </a:spcBef>
              <a:buSzPts val="2300"/>
            </a:pPr>
            <a:r>
              <a:rPr lang="en-US" sz="2300" dirty="0"/>
              <a:t>In the last 5 years, company’s profit margins have declined.</a:t>
            </a:r>
            <a:endParaRPr sz="2300" dirty="0"/>
          </a:p>
          <a:p>
            <a:pPr marL="342860" indent="-139684">
              <a:spcBef>
                <a:spcPts val="640"/>
              </a:spcBef>
              <a:buSzPts val="3200"/>
              <a:buNone/>
            </a:pPr>
            <a:endParaRPr dirty="0"/>
          </a:p>
          <a:p>
            <a:pPr marL="342860" indent="-139684">
              <a:spcBef>
                <a:spcPts val="640"/>
              </a:spcBef>
              <a:buSzPts val="3200"/>
              <a:buNone/>
            </a:pPr>
            <a:endParaRPr dirty="0"/>
          </a:p>
        </p:txBody>
      </p:sp>
      <p:pic>
        <p:nvPicPr>
          <p:cNvPr id="51201" name="Picture 1" descr="E:\Raghu\Main\Margin.png"/>
          <p:cNvPicPr>
            <a:picLocks noChangeAspect="1" noChangeArrowheads="1"/>
          </p:cNvPicPr>
          <p:nvPr/>
        </p:nvPicPr>
        <p:blipFill>
          <a:blip r:embed="rId3"/>
          <a:srcRect/>
          <a:stretch>
            <a:fillRect/>
          </a:stretch>
        </p:blipFill>
        <p:spPr bwMode="auto">
          <a:xfrm>
            <a:off x="4" y="1921510"/>
            <a:ext cx="9143999" cy="5521153"/>
          </a:xfrm>
          <a:prstGeom prst="rect">
            <a:avLst/>
          </a:prstGeom>
          <a:noFill/>
        </p:spPr>
      </p:pic>
      <p:sp>
        <p:nvSpPr>
          <p:cNvPr id="11" name="Slide Number Placeholder 10"/>
          <p:cNvSpPr>
            <a:spLocks noGrp="1"/>
          </p:cNvSpPr>
          <p:nvPr>
            <p:ph type="sldNum" idx="12"/>
          </p:nvPr>
        </p:nvSpPr>
        <p:spPr/>
        <p:txBody>
          <a:bodyPr/>
          <a:lstStyle/>
          <a:p>
            <a:fld id="{00000000-1234-1234-1234-123412341234}" type="slidenum">
              <a:rPr lang="en-US" smtClean="0"/>
              <a:pPr/>
              <a:t>8</a:t>
            </a:fld>
            <a:endParaRPr lang="en-US"/>
          </a:p>
        </p:txBody>
      </p:sp>
      <p:cxnSp>
        <p:nvCxnSpPr>
          <p:cNvPr id="12" name="Straight Connector 11"/>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7"/>
          <p:cNvSpPr txBox="1">
            <a:spLocks noGrp="1"/>
          </p:cNvSpPr>
          <p:nvPr>
            <p:ph type="body" idx="1"/>
          </p:nvPr>
        </p:nvSpPr>
        <p:spPr>
          <a:xfrm>
            <a:off x="42530" y="990491"/>
            <a:ext cx="8229600" cy="1746204"/>
          </a:xfrm>
          <a:prstGeom prst="rect">
            <a:avLst/>
          </a:prstGeom>
          <a:noFill/>
          <a:ln>
            <a:noFill/>
          </a:ln>
        </p:spPr>
        <p:txBody>
          <a:bodyPr spcFirstLastPara="1" wrap="square" lIns="91415" tIns="45695" rIns="91415" bIns="45695" anchor="t" anchorCtr="0">
            <a:noAutofit/>
          </a:bodyPr>
          <a:lstStyle/>
          <a:p>
            <a:pPr marL="0" indent="0">
              <a:spcBef>
                <a:spcPts val="0"/>
              </a:spcBef>
              <a:buSzPts val="2300"/>
              <a:buNone/>
            </a:pPr>
            <a:r>
              <a:rPr lang="en-US" sz="2300" dirty="0"/>
              <a:t>In the last few years, operating income and Adjusted EBITDA has declined rapidly.</a:t>
            </a:r>
            <a:endParaRPr sz="2300" dirty="0"/>
          </a:p>
          <a:p>
            <a:pPr marL="342860" indent="-139684">
              <a:spcBef>
                <a:spcPts val="640"/>
              </a:spcBef>
              <a:buSzPts val="3200"/>
              <a:buNone/>
            </a:pPr>
            <a:endParaRPr dirty="0"/>
          </a:p>
          <a:p>
            <a:pPr marL="342860" indent="-139684">
              <a:spcBef>
                <a:spcPts val="640"/>
              </a:spcBef>
              <a:buSzPts val="3200"/>
              <a:buNone/>
            </a:pPr>
            <a:endParaRPr dirty="0"/>
          </a:p>
        </p:txBody>
      </p:sp>
      <p:graphicFrame>
        <p:nvGraphicFramePr>
          <p:cNvPr id="13" name="Chart 12"/>
          <p:cNvGraphicFramePr/>
          <p:nvPr/>
        </p:nvGraphicFramePr>
        <p:xfrm>
          <a:off x="873760" y="4962821"/>
          <a:ext cx="8046720" cy="2625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2748424711"/>
              </p:ext>
            </p:extLst>
          </p:nvPr>
        </p:nvGraphicFramePr>
        <p:xfrm>
          <a:off x="829923" y="2096144"/>
          <a:ext cx="7847213" cy="2623185"/>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11"/>
          <p:cNvSpPr>
            <a:spLocks noGrp="1"/>
          </p:cNvSpPr>
          <p:nvPr>
            <p:ph type="sldNum" idx="12"/>
          </p:nvPr>
        </p:nvSpPr>
        <p:spPr/>
        <p:txBody>
          <a:bodyPr/>
          <a:lstStyle/>
          <a:p>
            <a:fld id="{00000000-1234-1234-1234-123412341234}" type="slidenum">
              <a:rPr lang="en-US" smtClean="0"/>
              <a:pPr/>
              <a:t>9</a:t>
            </a:fld>
            <a:endParaRPr lang="en-US"/>
          </a:p>
        </p:txBody>
      </p:sp>
      <p:sp>
        <p:nvSpPr>
          <p:cNvPr id="15" name="Google Shape;131;p17"/>
          <p:cNvSpPr txBox="1">
            <a:spLocks noGrp="1"/>
          </p:cNvSpPr>
          <p:nvPr>
            <p:ph type="title"/>
          </p:nvPr>
        </p:nvSpPr>
        <p:spPr>
          <a:xfrm>
            <a:off x="75091" y="179030"/>
            <a:ext cx="6596863" cy="546840"/>
          </a:xfrm>
          <a:prstGeom prst="rect">
            <a:avLst/>
          </a:prstGeom>
          <a:noFill/>
          <a:ln>
            <a:noFill/>
          </a:ln>
        </p:spPr>
        <p:txBody>
          <a:bodyPr spcFirstLastPara="1" wrap="square" lIns="91415" tIns="45695" rIns="91415" bIns="45695" anchor="ctr" anchorCtr="0">
            <a:noAutofit/>
          </a:bodyPr>
          <a:lstStyle/>
          <a:p>
            <a:pPr algn="l">
              <a:buSzPts val="3800"/>
            </a:pPr>
            <a:r>
              <a:rPr lang="en-US" sz="2800" b="1" dirty="0"/>
              <a:t>Declining Profitability</a:t>
            </a:r>
            <a:endParaRPr sz="2800" b="1" dirty="0"/>
          </a:p>
        </p:txBody>
      </p:sp>
      <p:cxnSp>
        <p:nvCxnSpPr>
          <p:cNvPr id="16" name="Straight Connector 15"/>
          <p:cNvCxnSpPr/>
          <p:nvPr/>
        </p:nvCxnSpPr>
        <p:spPr>
          <a:xfrm>
            <a:off x="0" y="856343"/>
            <a:ext cx="914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{2FE6560C-569F-FC4A-B6F3-5D0190868FC0}tf16401369</Template>
  <TotalTime>7995</TotalTime>
  <Words>4181</Words>
  <Application>Microsoft Macintosh PowerPoint</Application>
  <PresentationFormat>Custom</PresentationFormat>
  <Paragraphs>754</Paragraphs>
  <Slides>44</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Corbel</vt:lpstr>
      <vt:lpstr>Arial</vt:lpstr>
      <vt:lpstr>Noto Sans Symbols</vt:lpstr>
      <vt:lpstr>Cambria</vt:lpstr>
      <vt:lpstr>Candara</vt:lpstr>
      <vt:lpstr>Office Theme</vt:lpstr>
      <vt:lpstr>PowerPoint Presentation</vt:lpstr>
      <vt:lpstr>CSS Cycle of Failure </vt:lpstr>
      <vt:lpstr>Poor Stock Price Performance</vt:lpstr>
      <vt:lpstr>Poor Stock Price Performance</vt:lpstr>
      <vt:lpstr>PowerPoint Presentation</vt:lpstr>
      <vt:lpstr>PowerPoint Presentation</vt:lpstr>
      <vt:lpstr>Top Line Challenges : Core Segments are Declining</vt:lpstr>
      <vt:lpstr>Declining Profitability</vt:lpstr>
      <vt:lpstr>Declining Profitability</vt:lpstr>
      <vt:lpstr>Poor Capital Allocation</vt:lpstr>
      <vt:lpstr>Bloated Cost Structure</vt:lpstr>
      <vt:lpstr>Significant Cash Burn</vt:lpstr>
      <vt:lpstr>PowerPoint Presentation</vt:lpstr>
      <vt:lpstr>Overpaying for Acquisitions</vt:lpstr>
      <vt:lpstr>PowerPoint Presentation</vt:lpstr>
      <vt:lpstr>Lack of Online Strategy</vt:lpstr>
      <vt:lpstr>Lack of Online Strategy</vt:lpstr>
      <vt:lpstr>No meaningful brand presence on Amazon</vt:lpstr>
      <vt:lpstr>No meaningful brand presence on Amazon</vt:lpstr>
      <vt:lpstr>Confusing Brand Name Competition</vt:lpstr>
      <vt:lpstr>Streamline Brand Names </vt:lpstr>
      <vt:lpstr>PowerPoint Presentation</vt:lpstr>
      <vt:lpstr>In the last decade, the Board richly rewarded the CEO</vt:lpstr>
      <vt:lpstr>In the last decade, the Board richly rewarded the CEO</vt:lpstr>
      <vt:lpstr>Absurd practices by the Human Resources Committee to determine CEO’s compensation</vt:lpstr>
      <vt:lpstr>Picked Wrong Peer Groups for Executive Compensation</vt:lpstr>
      <vt:lpstr>Rebecca Matthias: Overpaid Chairman &amp; Web Of Connections</vt:lpstr>
      <vt:lpstr>Rebecca Matthias: Overpaid chairman &amp; web of connections</vt:lpstr>
      <vt:lpstr>Ms. Matthias’s prior connection help hear earn huge Board fees ??</vt:lpstr>
      <vt:lpstr>Pepper Hamilton</vt:lpstr>
      <vt:lpstr>PowerPoint Presentation</vt:lpstr>
      <vt:lpstr>ISS </vt:lpstr>
      <vt:lpstr>PowerPoint Presentation</vt:lpstr>
      <vt:lpstr>PowerPoint Presentation</vt:lpstr>
      <vt:lpstr>Possible next steps for CSS Industries</vt:lpstr>
      <vt:lpstr>Possible next steps for CSS Industries</vt:lpstr>
      <vt:lpstr>PowerPoint Presentation</vt:lpstr>
      <vt:lpstr>Robert “Bob” Kelman </vt:lpstr>
      <vt:lpstr>Jerry Bailey </vt:lpstr>
      <vt:lpstr>David Silver </vt:lpstr>
      <vt:lpstr>Brian Richards </vt:lpstr>
      <vt:lpstr>Annexure</vt:lpstr>
      <vt:lpstr>Compensation restructuring Case study: Destination Maternity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Elizabeth Kopple</cp:lastModifiedBy>
  <cp:revision>225</cp:revision>
  <dcterms:modified xsi:type="dcterms:W3CDTF">2019-04-06T18:08:57Z</dcterms:modified>
</cp:coreProperties>
</file>